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0" r:id="rId5"/>
  </p:sldMasterIdLst>
  <p:notesMasterIdLst>
    <p:notesMasterId r:id="rId32"/>
  </p:notesMasterIdLst>
  <p:sldIdLst>
    <p:sldId id="257" r:id="rId6"/>
    <p:sldId id="2147483186" r:id="rId7"/>
    <p:sldId id="2147483184" r:id="rId8"/>
    <p:sldId id="2147483185" r:id="rId9"/>
    <p:sldId id="2051" r:id="rId10"/>
    <p:sldId id="2054" r:id="rId11"/>
    <p:sldId id="2052" r:id="rId12"/>
    <p:sldId id="2040" r:id="rId13"/>
    <p:sldId id="2010" r:id="rId14"/>
    <p:sldId id="2046" r:id="rId15"/>
    <p:sldId id="2033" r:id="rId16"/>
    <p:sldId id="2147483170" r:id="rId17"/>
    <p:sldId id="2147483171" r:id="rId18"/>
    <p:sldId id="2147483172" r:id="rId19"/>
    <p:sldId id="2147483174" r:id="rId20"/>
    <p:sldId id="2147483176" r:id="rId21"/>
    <p:sldId id="2147483179" r:id="rId22"/>
    <p:sldId id="2147483182" r:id="rId23"/>
    <p:sldId id="365" r:id="rId24"/>
    <p:sldId id="384" r:id="rId25"/>
    <p:sldId id="287" r:id="rId26"/>
    <p:sldId id="385" r:id="rId27"/>
    <p:sldId id="386" r:id="rId28"/>
    <p:sldId id="387" r:id="rId29"/>
    <p:sldId id="407" r:id="rId30"/>
    <p:sldId id="214748318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14F210C-679C-48F3-C037-323CB5B2AA38}" name="Ranil Appuhamy" initials="RA" userId="5f93c2c931b89211" providerId="Windows Live"/>
  <p188:author id="{B905962D-1EE9-4C33-24A7-E48FB0E11C7B}" name="Ranil Appuhamy (ranil.appuhamy@publichealthacademy.net)" initials="R(" userId="S::ranil.appuhamy_publichealthacademy.net#ext#@worldhealthorg.onmicrosoft.com::a73ce1fb-9286-4bcf-a6d1-cbe5d7800a53" providerId="AD"/>
  <p188:author id="{E807E181-AD38-5ABB-8DFA-D795022BFF02}" name="COSTA, Alejandro Javier" initials="CAJ" userId="S::costaa@who.int::824010de-59d8-40e2-875d-3d90f1e26cce" providerId="AD"/>
  <p188:author id="{FA01748D-5D23-B6C7-04B9-B894627378FF}" name="qcp9@cdc.gov" initials="qc" userId="S::urn:spo:guest#qcp9@cdc.gov::" providerId="AD"/>
  <p188:author id="{3B5C1AB1-D3D7-0A63-A05C-69E65A0CBCE1}" name="efx5@cdc.gov" initials="ef" userId="S::urn:spo:guest#efx5@cdc.gov::"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A3E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58ACDC-B1DA-49A0-8905-569AF2147FF5}" v="1" dt="2024-09-11T11:24:19.145"/>
    <p1510:client id="{DD1CDD42-8DCA-4FF9-B664-CA9E82F60BE4}" v="26" dt="2024-09-11T12:27:42.963"/>
    <p1510:client id="{E579F488-5E06-CED9-756E-30106FB9CE5B}" v="34" dt="2024-09-11T11:22:43.7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notesMaster" Target="notesMasters/notesMaster1.xml"/><Relationship Id="rId37"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s>
</file>

<file path=ppt/media/image1.pn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4.pn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448D58-A872-3D4A-BD5C-22AF87810D0E}" type="datetimeFigureOut">
              <a:rPr lang="en-US" smtClean="0"/>
              <a:t>9/12/2024</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19A2E5-ECEF-2641-9C60-558C797A9D75}" type="slidenum">
              <a:rPr lang="en-US" smtClean="0"/>
              <a:t>‹#›</a:t>
            </a:fld>
            <a:endParaRPr lang="fr-FR"/>
          </a:p>
        </p:txBody>
      </p:sp>
    </p:spTree>
    <p:extLst>
      <p:ext uri="{BB962C8B-B14F-4D97-AF65-F5344CB8AC3E}">
        <p14:creationId xmlns:p14="http://schemas.microsoft.com/office/powerpoint/2010/main" val="691044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kern="1200">
                <a:solidFill>
                  <a:schemeClr val="tx1"/>
                </a:solidFill>
                <a:effectLst/>
                <a:latin typeface="+mn-lt"/>
                <a:ea typeface="+mn-ea"/>
                <a:cs typeface="+mn-cs"/>
              </a:rPr>
              <a:t>Photo </a:t>
            </a:r>
            <a:r>
              <a:rPr lang="en-AU" sz="1200" b="0" i="0" kern="1200" err="1">
                <a:solidFill>
                  <a:schemeClr val="tx1"/>
                </a:solidFill>
                <a:effectLst/>
                <a:latin typeface="+mn-lt"/>
                <a:ea typeface="+mn-ea"/>
                <a:cs typeface="+mn-cs"/>
              </a:rPr>
              <a:t>fournie</a:t>
            </a:r>
            <a:r>
              <a:rPr lang="en-AU" sz="1200" b="0" i="0" kern="1200" baseline="0">
                <a:solidFill>
                  <a:schemeClr val="tx1"/>
                </a:solidFill>
                <a:effectLst/>
                <a:latin typeface="+mn-lt"/>
                <a:ea typeface="+mn-ea"/>
                <a:cs typeface="+mn-cs"/>
              </a:rPr>
              <a:t> par</a:t>
            </a:r>
            <a:r>
              <a:rPr lang="en-AU" sz="1200" b="0" i="0" kern="1200">
                <a:solidFill>
                  <a:schemeClr val="tx1"/>
                </a:solidFill>
                <a:effectLst/>
                <a:latin typeface="+mn-lt"/>
                <a:ea typeface="+mn-ea"/>
                <a:cs typeface="+mn-cs"/>
              </a:rPr>
              <a:t> Alejandro</a:t>
            </a:r>
            <a:endParaRPr lang="en-US"/>
          </a:p>
        </p:txBody>
      </p:sp>
      <p:sp>
        <p:nvSpPr>
          <p:cNvPr id="4" name="Slide Number Placeholder 3"/>
          <p:cNvSpPr>
            <a:spLocks noGrp="1"/>
          </p:cNvSpPr>
          <p:nvPr>
            <p:ph type="sldNum" sz="quarter" idx="5"/>
          </p:nvPr>
        </p:nvSpPr>
        <p:spPr/>
        <p:txBody>
          <a:bodyPr/>
          <a:lstStyle/>
          <a:p>
            <a:fld id="{A0A817AA-0E04-6A40-B2F8-6BF7D849D761}" type="slidenum">
              <a:rPr lang="en-US" smtClean="0"/>
              <a:t>1</a:t>
            </a:fld>
            <a:endParaRPr lang="en-US"/>
          </a:p>
        </p:txBody>
      </p:sp>
    </p:spTree>
    <p:extLst>
      <p:ext uri="{BB962C8B-B14F-4D97-AF65-F5344CB8AC3E}">
        <p14:creationId xmlns:p14="http://schemas.microsoft.com/office/powerpoint/2010/main" val="31640778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2075" y="746125"/>
            <a:ext cx="6623050" cy="3725863"/>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A0BF0486-4F44-431F-B5F0-E1D37EB930F5}" type="slidenum">
              <a:rPr lang="en-US" smtClean="0"/>
              <a:pPr/>
              <a:t>25</a:t>
            </a:fld>
            <a:endParaRPr lang="en-US"/>
          </a:p>
        </p:txBody>
      </p:sp>
    </p:spTree>
    <p:extLst>
      <p:ext uri="{BB962C8B-B14F-4D97-AF65-F5344CB8AC3E}">
        <p14:creationId xmlns:p14="http://schemas.microsoft.com/office/powerpoint/2010/main" val="3638168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a:lnSpc>
                <a:spcPct val="107000"/>
              </a:lnSpc>
              <a:spcBef>
                <a:spcPts val="0"/>
              </a:spcBef>
              <a:spcAft>
                <a:spcPts val="800"/>
              </a:spcAft>
            </a:pPr>
            <a:endParaRPr lang="es-BO"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7E82054C-5FFB-4925-88B8-34BFE44764D6}" type="slidenum">
              <a:rPr lang="en-US" smtClean="0"/>
              <a:pPr/>
              <a:t>2</a:t>
            </a:fld>
            <a:endParaRPr lang="en-US"/>
          </a:p>
        </p:txBody>
      </p:sp>
    </p:spTree>
    <p:extLst>
      <p:ext uri="{BB962C8B-B14F-4D97-AF65-F5344CB8AC3E}">
        <p14:creationId xmlns:p14="http://schemas.microsoft.com/office/powerpoint/2010/main" val="26982481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Initial assessment checklist</a:t>
            </a:r>
          </a:p>
        </p:txBody>
      </p:sp>
      <p:sp>
        <p:nvSpPr>
          <p:cNvPr id="4" name="Slide Number Placeholder 3"/>
          <p:cNvSpPr>
            <a:spLocks noGrp="1"/>
          </p:cNvSpPr>
          <p:nvPr>
            <p:ph type="sldNum" sz="quarter" idx="5"/>
          </p:nvPr>
        </p:nvSpPr>
        <p:spPr/>
        <p:txBody>
          <a:bodyPr/>
          <a:lstStyle/>
          <a:p>
            <a:fld id="{F019A2E5-ECEF-2641-9C60-558C797A9D75}" type="slidenum">
              <a:rPr lang="en-US" smtClean="0"/>
              <a:t>8</a:t>
            </a:fld>
            <a:endParaRPr lang="en-US"/>
          </a:p>
        </p:txBody>
      </p:sp>
    </p:spTree>
    <p:extLst>
      <p:ext uri="{BB962C8B-B14F-4D97-AF65-F5344CB8AC3E}">
        <p14:creationId xmlns:p14="http://schemas.microsoft.com/office/powerpoint/2010/main" val="7603339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19A2E5-ECEF-2641-9C60-558C797A9D75}" type="slidenum">
              <a:rPr lang="en-US" smtClean="0"/>
              <a:t>17</a:t>
            </a:fld>
            <a:endParaRPr lang="en-US"/>
          </a:p>
        </p:txBody>
      </p:sp>
    </p:spTree>
    <p:extLst>
      <p:ext uri="{BB962C8B-B14F-4D97-AF65-F5344CB8AC3E}">
        <p14:creationId xmlns:p14="http://schemas.microsoft.com/office/powerpoint/2010/main" val="39444249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a:extLst>
              <a:ext uri="{FF2B5EF4-FFF2-40B4-BE49-F238E27FC236}">
                <a16:creationId xmlns:a16="http://schemas.microsoft.com/office/drawing/2014/main" id="{A6D5E0C3-2818-0847-8E25-152513351216}"/>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spcBef>
                <a:spcPct val="30000"/>
              </a:spcBef>
              <a:defRPr sz="1200">
                <a:solidFill>
                  <a:schemeClr val="tx1"/>
                </a:solidFill>
                <a:latin typeface="Arial" charset="0"/>
              </a:defRPr>
            </a:lvl1pPr>
            <a:lvl2pPr marL="742950" indent="-285750" eaLnBrk="0" hangingPunct="0">
              <a:spcBef>
                <a:spcPct val="30000"/>
              </a:spcBef>
              <a:defRPr sz="1200">
                <a:solidFill>
                  <a:schemeClr val="tx1"/>
                </a:solidFill>
                <a:latin typeface="Arial" charset="0"/>
              </a:defRPr>
            </a:lvl2pPr>
            <a:lvl3pPr marL="1143000" indent="-228600" eaLnBrk="0" hangingPunct="0">
              <a:spcBef>
                <a:spcPct val="30000"/>
              </a:spcBef>
              <a:defRPr sz="1200">
                <a:solidFill>
                  <a:schemeClr val="tx1"/>
                </a:solidFill>
                <a:latin typeface="Arial" charset="0"/>
              </a:defRPr>
            </a:lvl3pPr>
            <a:lvl4pPr marL="1600200" indent="-228600" eaLnBrk="0" hangingPunct="0">
              <a:spcBef>
                <a:spcPct val="30000"/>
              </a:spcBef>
              <a:defRPr sz="1200">
                <a:solidFill>
                  <a:schemeClr val="tx1"/>
                </a:solidFill>
                <a:latin typeface="Arial" charset="0"/>
              </a:defRPr>
            </a:lvl4pPr>
            <a:lvl5pPr marL="2057400" indent="-228600" eaLnBrk="0" hangingPunct="0">
              <a:spcBef>
                <a:spcPct val="30000"/>
              </a:spcBef>
              <a:defRPr sz="1200">
                <a:solidFill>
                  <a:schemeClr val="tx1"/>
                </a:solidFill>
                <a:latin typeface="Arial" charset="0"/>
              </a:defRPr>
            </a:lvl5pPr>
            <a:lvl6pPr marL="2514600" indent="-228600" eaLnBrk="0" fontAlgn="base" hangingPunct="0">
              <a:spcBef>
                <a:spcPct val="30000"/>
              </a:spcBef>
              <a:spcAft>
                <a:spcPct val="0"/>
              </a:spcAft>
              <a:defRPr sz="1200">
                <a:solidFill>
                  <a:schemeClr val="tx1"/>
                </a:solidFill>
                <a:latin typeface="Arial" charset="0"/>
              </a:defRPr>
            </a:lvl6pPr>
            <a:lvl7pPr marL="2971800" indent="-228600" eaLnBrk="0" fontAlgn="base" hangingPunct="0">
              <a:spcBef>
                <a:spcPct val="30000"/>
              </a:spcBef>
              <a:spcAft>
                <a:spcPct val="0"/>
              </a:spcAft>
              <a:defRPr sz="1200">
                <a:solidFill>
                  <a:schemeClr val="tx1"/>
                </a:solidFill>
                <a:latin typeface="Arial" charset="0"/>
              </a:defRPr>
            </a:lvl7pPr>
            <a:lvl8pPr marL="3429000" indent="-228600" eaLnBrk="0" fontAlgn="base" hangingPunct="0">
              <a:spcBef>
                <a:spcPct val="30000"/>
              </a:spcBef>
              <a:spcAft>
                <a:spcPct val="0"/>
              </a:spcAft>
              <a:defRPr sz="1200">
                <a:solidFill>
                  <a:schemeClr val="tx1"/>
                </a:solidFill>
                <a:latin typeface="Arial" charset="0"/>
              </a:defRPr>
            </a:lvl8pPr>
            <a:lvl9pPr marL="3886200" indent="-228600" eaLnBrk="0" fontAlgn="base" hangingPunct="0">
              <a:spcBef>
                <a:spcPct val="30000"/>
              </a:spcBef>
              <a:spcAft>
                <a:spcPct val="0"/>
              </a:spcAft>
              <a:defRPr sz="1200">
                <a:solidFill>
                  <a:schemeClr val="tx1"/>
                </a:solidFill>
                <a:latin typeface="Arial" charset="0"/>
              </a:defRPr>
            </a:lvl9pPr>
          </a:lstStyle>
          <a:p>
            <a:pPr eaLnBrk="1" hangingPunct="1">
              <a:spcBef>
                <a:spcPct val="0"/>
              </a:spcBef>
              <a:defRPr/>
            </a:pPr>
            <a:r>
              <a:rPr lang="fr-FR" altLang="en-US"/>
              <a:t>2</a:t>
            </a:r>
          </a:p>
        </p:txBody>
      </p:sp>
      <p:sp>
        <p:nvSpPr>
          <p:cNvPr id="56323" name="Rectangle 2">
            <a:extLst>
              <a:ext uri="{FF2B5EF4-FFF2-40B4-BE49-F238E27FC236}">
                <a16:creationId xmlns:a16="http://schemas.microsoft.com/office/drawing/2014/main" id="{177293B8-3944-0643-974C-01156A616BF6}"/>
              </a:ext>
            </a:extLst>
          </p:cNvPr>
          <p:cNvSpPr>
            <a:spLocks noGrp="1" noRot="1" noChangeAspect="1" noChangeArrowheads="1" noTextEdit="1"/>
          </p:cNvSpPr>
          <p:nvPr>
            <p:ph type="sldImg"/>
          </p:nvPr>
        </p:nvSpPr>
        <p:spPr>
          <a:xfrm>
            <a:off x="92075" y="746125"/>
            <a:ext cx="6623050" cy="3725863"/>
          </a:xfrm>
          <a:ln/>
        </p:spPr>
      </p:sp>
      <p:sp>
        <p:nvSpPr>
          <p:cNvPr id="56324" name="Rectangle 3">
            <a:extLst>
              <a:ext uri="{FF2B5EF4-FFF2-40B4-BE49-F238E27FC236}">
                <a16:creationId xmlns:a16="http://schemas.microsoft.com/office/drawing/2014/main" id="{B961E590-F378-5B40-B3DA-67804B0A2512}"/>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fr-FR" altLang="en-US">
                <a:latin typeface="Arial" panose="020B0604020202020204" pitchFamily="34" charset="0"/>
              </a:rPr>
              <a:t>Les principaux objectifs d’un système de gestion de base de données sont de contrôler et de rationaliser l’accès aux données et leur utilisation.  Ils servent généralement à héberger et à protéger les données, mais sont souvent dotés d’outils d’analyse et d’interprétation des données.</a:t>
            </a:r>
            <a:endParaRPr lang="en-US" altLang="en-US">
              <a:latin typeface="Arial" panose="020B0604020202020204" pitchFamily="34" charset="0"/>
            </a:endParaRPr>
          </a:p>
        </p:txBody>
      </p:sp>
    </p:spTree>
    <p:extLst>
      <p:ext uri="{BB962C8B-B14F-4D97-AF65-F5344CB8AC3E}">
        <p14:creationId xmlns:p14="http://schemas.microsoft.com/office/powerpoint/2010/main" val="357453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2075" y="746125"/>
            <a:ext cx="6623050" cy="3725863"/>
          </a:xfrm>
        </p:spPr>
      </p:sp>
      <p:sp>
        <p:nvSpPr>
          <p:cNvPr id="3" name="Notes Placeholder 2"/>
          <p:cNvSpPr>
            <a:spLocks noGrp="1"/>
          </p:cNvSpPr>
          <p:nvPr>
            <p:ph type="body" idx="1"/>
          </p:nvPr>
        </p:nvSpPr>
        <p:spPr/>
        <p:txBody>
          <a:bodyPr/>
          <a:lstStyle/>
          <a:p>
            <a:pPr eaLnBrk="1" hangingPunct="1">
              <a:defRPr/>
            </a:pPr>
            <a:r>
              <a:rPr lang="fr-FR" altLang="en-US">
                <a:latin typeface="Arial" panose="020B0604020202020204" pitchFamily="34" charset="0"/>
              </a:rPr>
              <a:t>Lorsqu’il n’est pas possible d’utiliser les données existantes, il faut les collecter. Avant de collecter des données, il convient de prendre en compte les éléments suivants.</a:t>
            </a:r>
            <a:endParaRPr lang="en-US" altLang="en-US" baseline="0">
              <a:latin typeface="Arial" panose="020B0604020202020204" pitchFamily="34" charset="0"/>
            </a:endParaRPr>
          </a:p>
          <a:p>
            <a:pPr marL="171450" indent="-171450">
              <a:buFont typeface="Arial" panose="020B0604020202020204" pitchFamily="34" charset="0"/>
              <a:buChar char="•"/>
            </a:pPr>
            <a:r>
              <a:rPr lang="fr-FR" altLang="en-US" sz="1200"/>
              <a:t>Ce que vous mesurez doit servir de base à la riposte.</a:t>
            </a:r>
            <a:endParaRPr lang="en-US" altLang="en-US" sz="1200"/>
          </a:p>
          <a:p>
            <a:pPr marL="171450" indent="-171450">
              <a:buFont typeface="Arial" panose="020B0604020202020204" pitchFamily="34" charset="0"/>
              <a:buChar char="•"/>
            </a:pPr>
            <a:r>
              <a:rPr lang="fr-FR" altLang="en-US" sz="1200"/>
              <a:t>Le comptage est au cœur de la plupart des approches de collecte de données dans les situations d’urgence.</a:t>
            </a:r>
            <a:endParaRPr lang="en-US" altLang="en-US" sz="1200"/>
          </a:p>
          <a:p>
            <a:pPr marL="171450" indent="-171450">
              <a:buFont typeface="Arial" panose="020B0604020202020204" pitchFamily="34" charset="0"/>
              <a:buChar char="•"/>
            </a:pPr>
            <a:r>
              <a:rPr lang="fr-FR" altLang="en-US" sz="1200"/>
              <a:t>Il est essentiel de décider ce qu’il faut compter (par exemple, le sexe, l’âge, la localisation des cas, les décès).</a:t>
            </a:r>
            <a:r>
              <a:rPr lang="en-US" altLang="en-US" sz="1200"/>
              <a:t> </a:t>
            </a:r>
          </a:p>
          <a:p>
            <a:pPr marL="171450" indent="-171450">
              <a:buFont typeface="Arial" panose="020B0604020202020204" pitchFamily="34" charset="0"/>
              <a:buChar char="•"/>
            </a:pPr>
            <a:r>
              <a:rPr lang="fr-FR" altLang="en-US" sz="1200"/>
              <a:t>Les données essentielles en cas d’épidémie sont les suivantes : données cliniques, données de laboratoire, facteurs d’exposition/de risque et données démographiques.</a:t>
            </a:r>
            <a:endParaRPr lang="en-US" altLang="en-US" sz="1200"/>
          </a:p>
          <a:p>
            <a:pPr marL="171450" indent="-171450">
              <a:buFont typeface="Arial" panose="020B0604020202020204" pitchFamily="34" charset="0"/>
              <a:buChar char="•"/>
            </a:pPr>
            <a:r>
              <a:rPr lang="fr-FR" altLang="en-US" sz="1200"/>
              <a:t>Les données collectées peuvent aider à identifier les sources des épidémies, les populations vulnérables et à surveiller la riposte.</a:t>
            </a:r>
            <a:endParaRPr lang="en-US" altLang="en-US" baseline="0">
              <a:latin typeface="Arial" panose="020B0604020202020204" pitchFamily="34" charset="0"/>
            </a:endParaRPr>
          </a:p>
          <a:p>
            <a:pPr eaLnBrk="1" hangingPunct="1">
              <a:defRPr/>
            </a:pPr>
            <a:endParaRPr lang="en-US" altLang="en-US">
              <a:latin typeface="Arial" panose="020B0604020202020204" pitchFamily="34" charset="0"/>
            </a:endParaRPr>
          </a:p>
          <a:p>
            <a:endParaRPr lang="en-US"/>
          </a:p>
        </p:txBody>
      </p:sp>
      <p:sp>
        <p:nvSpPr>
          <p:cNvPr id="4" name="Slide Number Placeholder 3"/>
          <p:cNvSpPr>
            <a:spLocks noGrp="1"/>
          </p:cNvSpPr>
          <p:nvPr>
            <p:ph type="sldNum" sz="quarter" idx="10"/>
          </p:nvPr>
        </p:nvSpPr>
        <p:spPr/>
        <p:txBody>
          <a:bodyPr/>
          <a:lstStyle/>
          <a:p>
            <a:pPr>
              <a:defRPr/>
            </a:pPr>
            <a:fld id="{80655459-456F-4681-BCBC-9EAB7B3BCD0F}" type="slidenum">
              <a:rPr lang="en-US" altLang="en-US" smtClean="0"/>
              <a:pPr>
                <a:defRPr/>
              </a:pPr>
              <a:t>20</a:t>
            </a:fld>
            <a:endParaRPr lang="en-US" altLang="en-US"/>
          </a:p>
        </p:txBody>
      </p:sp>
    </p:spTree>
    <p:extLst>
      <p:ext uri="{BB962C8B-B14F-4D97-AF65-F5344CB8AC3E}">
        <p14:creationId xmlns:p14="http://schemas.microsoft.com/office/powerpoint/2010/main" val="23299235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a:extLst>
              <a:ext uri="{FF2B5EF4-FFF2-40B4-BE49-F238E27FC236}">
                <a16:creationId xmlns:a16="http://schemas.microsoft.com/office/drawing/2014/main" id="{E21111BC-00E9-2640-A0AE-4BE9C2FC71BC}"/>
              </a:ext>
            </a:extLst>
          </p:cNvPr>
          <p:cNvSpPr>
            <a:spLocks noGrp="1" noChangeArrowheads="1"/>
          </p:cNvSpPr>
          <p:nvPr>
            <p:ph type="sldNum" sz="quarter" idx="5"/>
          </p:nvPr>
        </p:nvSpPr>
        <p:spPr>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spcBef>
                <a:spcPct val="30000"/>
              </a:spcBef>
              <a:defRPr sz="1200">
                <a:solidFill>
                  <a:schemeClr val="tx1"/>
                </a:solidFill>
                <a:latin typeface="Arial" charset="0"/>
              </a:defRPr>
            </a:lvl1pPr>
            <a:lvl2pPr marL="742950" indent="-285750" eaLnBrk="0" hangingPunct="0">
              <a:spcBef>
                <a:spcPct val="30000"/>
              </a:spcBef>
              <a:defRPr sz="1200">
                <a:solidFill>
                  <a:schemeClr val="tx1"/>
                </a:solidFill>
                <a:latin typeface="Arial" charset="0"/>
              </a:defRPr>
            </a:lvl2pPr>
            <a:lvl3pPr marL="1143000" indent="-228600" eaLnBrk="0" hangingPunct="0">
              <a:spcBef>
                <a:spcPct val="30000"/>
              </a:spcBef>
              <a:defRPr sz="1200">
                <a:solidFill>
                  <a:schemeClr val="tx1"/>
                </a:solidFill>
                <a:latin typeface="Arial" charset="0"/>
              </a:defRPr>
            </a:lvl3pPr>
            <a:lvl4pPr marL="1600200" indent="-228600" eaLnBrk="0" hangingPunct="0">
              <a:spcBef>
                <a:spcPct val="30000"/>
              </a:spcBef>
              <a:defRPr sz="1200">
                <a:solidFill>
                  <a:schemeClr val="tx1"/>
                </a:solidFill>
                <a:latin typeface="Arial" charset="0"/>
              </a:defRPr>
            </a:lvl4pPr>
            <a:lvl5pPr marL="2057400" indent="-228600" eaLnBrk="0" hangingPunct="0">
              <a:spcBef>
                <a:spcPct val="30000"/>
              </a:spcBef>
              <a:defRPr sz="1200">
                <a:solidFill>
                  <a:schemeClr val="tx1"/>
                </a:solidFill>
                <a:latin typeface="Arial" charset="0"/>
              </a:defRPr>
            </a:lvl5pPr>
            <a:lvl6pPr marL="2514600" indent="-228600" eaLnBrk="0" fontAlgn="base" hangingPunct="0">
              <a:spcBef>
                <a:spcPct val="30000"/>
              </a:spcBef>
              <a:spcAft>
                <a:spcPct val="0"/>
              </a:spcAft>
              <a:defRPr sz="1200">
                <a:solidFill>
                  <a:schemeClr val="tx1"/>
                </a:solidFill>
                <a:latin typeface="Arial" charset="0"/>
              </a:defRPr>
            </a:lvl6pPr>
            <a:lvl7pPr marL="2971800" indent="-228600" eaLnBrk="0" fontAlgn="base" hangingPunct="0">
              <a:spcBef>
                <a:spcPct val="30000"/>
              </a:spcBef>
              <a:spcAft>
                <a:spcPct val="0"/>
              </a:spcAft>
              <a:defRPr sz="1200">
                <a:solidFill>
                  <a:schemeClr val="tx1"/>
                </a:solidFill>
                <a:latin typeface="Arial" charset="0"/>
              </a:defRPr>
            </a:lvl7pPr>
            <a:lvl8pPr marL="3429000" indent="-228600" eaLnBrk="0" fontAlgn="base" hangingPunct="0">
              <a:spcBef>
                <a:spcPct val="30000"/>
              </a:spcBef>
              <a:spcAft>
                <a:spcPct val="0"/>
              </a:spcAft>
              <a:defRPr sz="1200">
                <a:solidFill>
                  <a:schemeClr val="tx1"/>
                </a:solidFill>
                <a:latin typeface="Arial" charset="0"/>
              </a:defRPr>
            </a:lvl8pPr>
            <a:lvl9pPr marL="3886200" indent="-228600" eaLnBrk="0" fontAlgn="base" hangingPunct="0">
              <a:spcBef>
                <a:spcPct val="30000"/>
              </a:spcBef>
              <a:spcAft>
                <a:spcPct val="0"/>
              </a:spcAft>
              <a:defRPr sz="1200">
                <a:solidFill>
                  <a:schemeClr val="tx1"/>
                </a:solidFill>
                <a:latin typeface="Arial" charset="0"/>
              </a:defRPr>
            </a:lvl9pPr>
          </a:lstStyle>
          <a:p>
            <a:pPr eaLnBrk="1" hangingPunct="1">
              <a:spcBef>
                <a:spcPct val="0"/>
              </a:spcBef>
              <a:defRPr/>
            </a:pPr>
            <a:fld id="{8850189E-FD1B-4089-8941-FF77486A1E33}" type="slidenum">
              <a:rPr lang="en-US" altLang="en-US" smtClean="0"/>
              <a:pPr eaLnBrk="1" hangingPunct="1">
                <a:spcBef>
                  <a:spcPct val="0"/>
                </a:spcBef>
                <a:defRPr/>
              </a:pPr>
              <a:t>21</a:t>
            </a:fld>
            <a:endParaRPr lang="en-US" altLang="en-US"/>
          </a:p>
        </p:txBody>
      </p:sp>
      <p:sp>
        <p:nvSpPr>
          <p:cNvPr id="60419" name="Rectangle 2">
            <a:extLst>
              <a:ext uri="{FF2B5EF4-FFF2-40B4-BE49-F238E27FC236}">
                <a16:creationId xmlns:a16="http://schemas.microsoft.com/office/drawing/2014/main" id="{7CD66358-264F-B843-93F1-078938B4D6DA}"/>
              </a:ext>
            </a:extLst>
          </p:cNvPr>
          <p:cNvSpPr>
            <a:spLocks noGrp="1" noRot="1" noChangeAspect="1" noChangeArrowheads="1" noTextEdit="1"/>
          </p:cNvSpPr>
          <p:nvPr>
            <p:ph type="sldImg"/>
          </p:nvPr>
        </p:nvSpPr>
        <p:spPr>
          <a:xfrm>
            <a:off x="92075" y="746125"/>
            <a:ext cx="6623050" cy="3725863"/>
          </a:xfrm>
          <a:ln/>
        </p:spPr>
      </p:sp>
      <p:sp>
        <p:nvSpPr>
          <p:cNvPr id="60420" name="Rectangle 3">
            <a:extLst>
              <a:ext uri="{FF2B5EF4-FFF2-40B4-BE49-F238E27FC236}">
                <a16:creationId xmlns:a16="http://schemas.microsoft.com/office/drawing/2014/main" id="{21D8B6DF-6AA2-B14E-8EEA-A287B53D9CD1}"/>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fr-FR" altLang="en-US">
                <a:latin typeface="Arial" panose="020B0604020202020204" pitchFamily="34" charset="0"/>
              </a:rPr>
              <a:t>De nombreux outils de collecte de données existent sur support papier ou électronique.  Il convient d’élaborer ou d’adapter des formulaires appropriés, spécifiques à chaque pays et à chaque intervention, en collaboration avec le service gouvernemental compétent et l’OMS.</a:t>
            </a:r>
            <a:endParaRPr lang="en-US" altLang="en-US">
              <a:latin typeface="Arial" panose="020B0604020202020204" pitchFamily="34" charset="0"/>
            </a:endParaRPr>
          </a:p>
        </p:txBody>
      </p:sp>
    </p:spTree>
    <p:extLst>
      <p:ext uri="{BB962C8B-B14F-4D97-AF65-F5344CB8AC3E}">
        <p14:creationId xmlns:p14="http://schemas.microsoft.com/office/powerpoint/2010/main" val="1065612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2075" y="746125"/>
            <a:ext cx="6623050" cy="3725863"/>
          </a:xfrm>
        </p:spPr>
      </p:sp>
      <p:sp>
        <p:nvSpPr>
          <p:cNvPr id="3" name="Notes Placeholder 2"/>
          <p:cNvSpPr>
            <a:spLocks noGrp="1"/>
          </p:cNvSpPr>
          <p:nvPr>
            <p:ph type="body" idx="1"/>
          </p:nvPr>
        </p:nvSpPr>
        <p:spPr/>
        <p:txBody>
          <a:bodyPr>
            <a:normAutofit/>
          </a:bodyPr>
          <a:lstStyle/>
          <a:p>
            <a:r>
              <a:rPr lang="fr-FR" b="0" i="0">
                <a:latin typeface="Arial"/>
                <a:cs typeface="Arial"/>
              </a:rPr>
              <a:t>Les participants doivent prendre 3 minutes pour examiner les données et noter les erreurs qu’ils trouvent ou les questions à clarifier.</a:t>
            </a:r>
            <a:r>
              <a:rPr lang="en-US">
                <a:latin typeface="Arial"/>
                <a:cs typeface="Arial"/>
              </a:rPr>
              <a:t> </a:t>
            </a:r>
            <a:endParaRPr lang="en-US" b="0" i="0" baseline="0"/>
          </a:p>
          <a:p>
            <a:endParaRPr lang="en-US" b="0" i="0" baseline="0"/>
          </a:p>
        </p:txBody>
      </p:sp>
      <p:sp>
        <p:nvSpPr>
          <p:cNvPr id="4" name="Slide Number Placeholder 3"/>
          <p:cNvSpPr>
            <a:spLocks noGrp="1"/>
          </p:cNvSpPr>
          <p:nvPr>
            <p:ph type="sldNum" sz="quarter" idx="10"/>
          </p:nvPr>
        </p:nvSpPr>
        <p:spPr/>
        <p:txBody>
          <a:bodyPr/>
          <a:lstStyle/>
          <a:p>
            <a:fld id="{A0BF0486-4F44-431F-B5F0-E1D37EB930F5}" type="slidenum">
              <a:rPr lang="en-US" smtClean="0"/>
              <a:pPr/>
              <a:t>23</a:t>
            </a:fld>
            <a:endParaRPr lang="en-US"/>
          </a:p>
        </p:txBody>
      </p:sp>
    </p:spTree>
    <p:extLst>
      <p:ext uri="{BB962C8B-B14F-4D97-AF65-F5344CB8AC3E}">
        <p14:creationId xmlns:p14="http://schemas.microsoft.com/office/powerpoint/2010/main" val="34023340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2075" y="746125"/>
            <a:ext cx="6623050" cy="3725863"/>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A0BF0486-4F44-431F-B5F0-E1D37EB930F5}" type="slidenum">
              <a:rPr lang="en-US" smtClean="0"/>
              <a:pPr/>
              <a:t>24</a:t>
            </a:fld>
            <a:endParaRPr lang="en-US"/>
          </a:p>
        </p:txBody>
      </p:sp>
    </p:spTree>
    <p:extLst>
      <p:ext uri="{BB962C8B-B14F-4D97-AF65-F5344CB8AC3E}">
        <p14:creationId xmlns:p14="http://schemas.microsoft.com/office/powerpoint/2010/main" val="36049811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3.emf"/><Relationship Id="rId4" Type="http://schemas.openxmlformats.org/officeDocument/2006/relationships/oleObject" Target="../embeddings/oleObject1.bin"/></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18B0D-31B6-3D1A-F193-D733F0CDC67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458CB985-E667-135D-36D3-4BFC691B57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32AB5104-5D02-1FB4-62DE-F0582C6EA747}"/>
              </a:ext>
            </a:extLst>
          </p:cNvPr>
          <p:cNvSpPr>
            <a:spLocks noGrp="1"/>
          </p:cNvSpPr>
          <p:nvPr>
            <p:ph type="dt" sz="half" idx="10"/>
          </p:nvPr>
        </p:nvSpPr>
        <p:spPr/>
        <p:txBody>
          <a:bodyPr/>
          <a:lstStyle/>
          <a:p>
            <a:fld id="{101FFEFE-849D-0848-AC98-72AD0C4AC8E1}" type="datetimeFigureOut">
              <a:rPr lang="en-US" smtClean="0"/>
              <a:t>9/12/2024</a:t>
            </a:fld>
            <a:endParaRPr lang="en-US"/>
          </a:p>
        </p:txBody>
      </p:sp>
      <p:sp>
        <p:nvSpPr>
          <p:cNvPr id="5" name="Footer Placeholder 4">
            <a:extLst>
              <a:ext uri="{FF2B5EF4-FFF2-40B4-BE49-F238E27FC236}">
                <a16:creationId xmlns:a16="http://schemas.microsoft.com/office/drawing/2014/main" id="{E40F6CB6-3132-DB2E-A82E-9CD3DB34F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23B3F4-3D10-632C-0010-60392D521445}"/>
              </a:ext>
            </a:extLst>
          </p:cNvPr>
          <p:cNvSpPr>
            <a:spLocks noGrp="1"/>
          </p:cNvSpPr>
          <p:nvPr>
            <p:ph type="sldNum" sz="quarter" idx="12"/>
          </p:nvPr>
        </p:nvSpPr>
        <p:spPr/>
        <p:txBody>
          <a:bodyPr/>
          <a:lstStyle/>
          <a:p>
            <a:fld id="{3541C875-1AF3-F143-8278-AAAA97885D4C}" type="slidenum">
              <a:rPr lang="en-US" smtClean="0"/>
              <a:t>‹#›</a:t>
            </a:fld>
            <a:endParaRPr lang="en-US"/>
          </a:p>
        </p:txBody>
      </p:sp>
    </p:spTree>
    <p:extLst>
      <p:ext uri="{BB962C8B-B14F-4D97-AF65-F5344CB8AC3E}">
        <p14:creationId xmlns:p14="http://schemas.microsoft.com/office/powerpoint/2010/main" val="452750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DBEDE-BF7C-5D64-C8C1-91B9838870B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90D7441-63DD-CC31-8154-3E42CD8E448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994C42E-146B-2FBC-11C7-D8F9005E3CDA}"/>
              </a:ext>
            </a:extLst>
          </p:cNvPr>
          <p:cNvSpPr>
            <a:spLocks noGrp="1"/>
          </p:cNvSpPr>
          <p:nvPr>
            <p:ph type="dt" sz="half" idx="10"/>
          </p:nvPr>
        </p:nvSpPr>
        <p:spPr/>
        <p:txBody>
          <a:bodyPr/>
          <a:lstStyle/>
          <a:p>
            <a:fld id="{101FFEFE-849D-0848-AC98-72AD0C4AC8E1}" type="datetimeFigureOut">
              <a:rPr lang="en-US" smtClean="0"/>
              <a:t>9/12/2024</a:t>
            </a:fld>
            <a:endParaRPr lang="en-US"/>
          </a:p>
        </p:txBody>
      </p:sp>
      <p:sp>
        <p:nvSpPr>
          <p:cNvPr id="5" name="Footer Placeholder 4">
            <a:extLst>
              <a:ext uri="{FF2B5EF4-FFF2-40B4-BE49-F238E27FC236}">
                <a16:creationId xmlns:a16="http://schemas.microsoft.com/office/drawing/2014/main" id="{EC1406C1-2536-B7FB-8A0D-DDB42FD354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D9B471-FB64-420F-2CC4-FC8E3536E323}"/>
              </a:ext>
            </a:extLst>
          </p:cNvPr>
          <p:cNvSpPr>
            <a:spLocks noGrp="1"/>
          </p:cNvSpPr>
          <p:nvPr>
            <p:ph type="sldNum" sz="quarter" idx="12"/>
          </p:nvPr>
        </p:nvSpPr>
        <p:spPr/>
        <p:txBody>
          <a:bodyPr/>
          <a:lstStyle/>
          <a:p>
            <a:fld id="{3541C875-1AF3-F143-8278-AAAA97885D4C}" type="slidenum">
              <a:rPr lang="en-US" smtClean="0"/>
              <a:t>‹#›</a:t>
            </a:fld>
            <a:endParaRPr lang="en-US"/>
          </a:p>
        </p:txBody>
      </p:sp>
    </p:spTree>
    <p:extLst>
      <p:ext uri="{BB962C8B-B14F-4D97-AF65-F5344CB8AC3E}">
        <p14:creationId xmlns:p14="http://schemas.microsoft.com/office/powerpoint/2010/main" val="1457173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160429-0129-80DE-0564-6A207278D4D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BBCE88C-A2E4-8E6B-A9A9-07A62A77B03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735A7D0-16AD-A76B-F05A-235B22DE10FD}"/>
              </a:ext>
            </a:extLst>
          </p:cNvPr>
          <p:cNvSpPr>
            <a:spLocks noGrp="1"/>
          </p:cNvSpPr>
          <p:nvPr>
            <p:ph type="dt" sz="half" idx="10"/>
          </p:nvPr>
        </p:nvSpPr>
        <p:spPr/>
        <p:txBody>
          <a:bodyPr/>
          <a:lstStyle/>
          <a:p>
            <a:fld id="{101FFEFE-849D-0848-AC98-72AD0C4AC8E1}" type="datetimeFigureOut">
              <a:rPr lang="en-US" smtClean="0"/>
              <a:t>9/12/2024</a:t>
            </a:fld>
            <a:endParaRPr lang="en-US"/>
          </a:p>
        </p:txBody>
      </p:sp>
      <p:sp>
        <p:nvSpPr>
          <p:cNvPr id="5" name="Footer Placeholder 4">
            <a:extLst>
              <a:ext uri="{FF2B5EF4-FFF2-40B4-BE49-F238E27FC236}">
                <a16:creationId xmlns:a16="http://schemas.microsoft.com/office/drawing/2014/main" id="{7FD73580-833D-102F-2AD4-9059CDAF8A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B08C79-E04C-6C00-464F-FBBAF8CFBBFC}"/>
              </a:ext>
            </a:extLst>
          </p:cNvPr>
          <p:cNvSpPr>
            <a:spLocks noGrp="1"/>
          </p:cNvSpPr>
          <p:nvPr>
            <p:ph type="sldNum" sz="quarter" idx="12"/>
          </p:nvPr>
        </p:nvSpPr>
        <p:spPr/>
        <p:txBody>
          <a:bodyPr/>
          <a:lstStyle/>
          <a:p>
            <a:fld id="{3541C875-1AF3-F143-8278-AAAA97885D4C}" type="slidenum">
              <a:rPr lang="en-US" smtClean="0"/>
              <a:t>‹#›</a:t>
            </a:fld>
            <a:endParaRPr lang="en-US"/>
          </a:p>
        </p:txBody>
      </p:sp>
    </p:spTree>
    <p:extLst>
      <p:ext uri="{BB962C8B-B14F-4D97-AF65-F5344CB8AC3E}">
        <p14:creationId xmlns:p14="http://schemas.microsoft.com/office/powerpoint/2010/main" val="41968072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F337B-7F40-BBC0-454C-8A8DC5472F2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E58618D-2727-FCED-95DA-D4A2809FF5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3E4B79E-3950-5E5E-08C2-BAFC6EF79F95}"/>
              </a:ext>
            </a:extLst>
          </p:cNvPr>
          <p:cNvSpPr>
            <a:spLocks noGrp="1"/>
          </p:cNvSpPr>
          <p:nvPr>
            <p:ph type="dt" sz="half" idx="10"/>
          </p:nvPr>
        </p:nvSpPr>
        <p:spPr>
          <a:xfrm>
            <a:off x="838200" y="6356350"/>
            <a:ext cx="2743200" cy="365125"/>
          </a:xfrm>
          <a:prstGeom prst="rect">
            <a:avLst/>
          </a:prstGeom>
        </p:spPr>
        <p:txBody>
          <a:bodyPr/>
          <a:lstStyle/>
          <a:p>
            <a:fld id="{08408796-2091-4C8B-A0F2-EB7C65E72199}" type="datetimeFigureOut">
              <a:rPr lang="en-US" smtClean="0"/>
              <a:t>9/12/2024</a:t>
            </a:fld>
            <a:endParaRPr lang="en-US"/>
          </a:p>
        </p:txBody>
      </p:sp>
      <p:sp>
        <p:nvSpPr>
          <p:cNvPr id="5" name="Footer Placeholder 4">
            <a:extLst>
              <a:ext uri="{FF2B5EF4-FFF2-40B4-BE49-F238E27FC236}">
                <a16:creationId xmlns:a16="http://schemas.microsoft.com/office/drawing/2014/main" id="{849988C8-6AF4-9A07-166D-D541FCD86AB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943D9DC-B8CF-8663-DC1F-E6E1EAFA625D}"/>
              </a:ext>
            </a:extLst>
          </p:cNvPr>
          <p:cNvSpPr>
            <a:spLocks noGrp="1"/>
          </p:cNvSpPr>
          <p:nvPr>
            <p:ph type="sldNum" sz="quarter" idx="12"/>
          </p:nvPr>
        </p:nvSpPr>
        <p:spPr>
          <a:xfrm>
            <a:off x="8610600" y="6356350"/>
            <a:ext cx="2743200" cy="365125"/>
          </a:xfrm>
          <a:prstGeom prst="rect">
            <a:avLst/>
          </a:prstGeom>
        </p:spPr>
        <p:txBody>
          <a:bodyPr/>
          <a:lstStyle/>
          <a:p>
            <a:fld id="{B312E124-8A73-42CC-B167-ED11DE1C835F}" type="slidenum">
              <a:rPr lang="en-US" smtClean="0"/>
              <a:t>‹#›</a:t>
            </a:fld>
            <a:endParaRPr lang="en-US"/>
          </a:p>
        </p:txBody>
      </p:sp>
    </p:spTree>
    <p:extLst>
      <p:ext uri="{BB962C8B-B14F-4D97-AF65-F5344CB8AC3E}">
        <p14:creationId xmlns:p14="http://schemas.microsoft.com/office/powerpoint/2010/main" val="2160994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4C5E2-8B97-9EBF-200E-D0B80F276A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7F0ACB-615C-8B87-53A5-9BD6D80056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493B50A9-2BD3-B2EF-87C5-2655B377FAA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9DBDC0F-EC9A-1FBA-0F7C-556D037B2246}"/>
              </a:ext>
            </a:extLst>
          </p:cNvPr>
          <p:cNvSpPr>
            <a:spLocks noGrp="1"/>
          </p:cNvSpPr>
          <p:nvPr>
            <p:ph type="sldNum" sz="quarter" idx="12"/>
          </p:nvPr>
        </p:nvSpPr>
        <p:spPr>
          <a:xfrm>
            <a:off x="8610600" y="6356350"/>
            <a:ext cx="2743200" cy="365125"/>
          </a:xfrm>
          <a:prstGeom prst="rect">
            <a:avLst/>
          </a:prstGeom>
        </p:spPr>
        <p:txBody>
          <a:bodyPr/>
          <a:lstStyle/>
          <a:p>
            <a:fld id="{B312E124-8A73-42CC-B167-ED11DE1C835F}" type="slidenum">
              <a:rPr lang="en-US" smtClean="0"/>
              <a:t>‹#›</a:t>
            </a:fld>
            <a:endParaRPr lang="en-US"/>
          </a:p>
        </p:txBody>
      </p:sp>
    </p:spTree>
    <p:extLst>
      <p:ext uri="{BB962C8B-B14F-4D97-AF65-F5344CB8AC3E}">
        <p14:creationId xmlns:p14="http://schemas.microsoft.com/office/powerpoint/2010/main" val="39828122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B34F7-A477-4C86-1108-E271EF5E8BA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FB1DFA2-A3FC-5A89-4C3B-CADECDE7E0C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5657E7-7EE4-A4C0-F662-0552A22B8B32}"/>
              </a:ext>
            </a:extLst>
          </p:cNvPr>
          <p:cNvSpPr>
            <a:spLocks noGrp="1"/>
          </p:cNvSpPr>
          <p:nvPr>
            <p:ph type="dt" sz="half" idx="10"/>
          </p:nvPr>
        </p:nvSpPr>
        <p:spPr>
          <a:xfrm>
            <a:off x="838200" y="6356350"/>
            <a:ext cx="2743200" cy="365125"/>
          </a:xfrm>
          <a:prstGeom prst="rect">
            <a:avLst/>
          </a:prstGeom>
        </p:spPr>
        <p:txBody>
          <a:bodyPr/>
          <a:lstStyle/>
          <a:p>
            <a:fld id="{08408796-2091-4C8B-A0F2-EB7C65E72199}" type="datetimeFigureOut">
              <a:rPr lang="en-US" smtClean="0"/>
              <a:t>9/12/2024</a:t>
            </a:fld>
            <a:endParaRPr lang="en-US"/>
          </a:p>
        </p:txBody>
      </p:sp>
      <p:sp>
        <p:nvSpPr>
          <p:cNvPr id="5" name="Footer Placeholder 4">
            <a:extLst>
              <a:ext uri="{FF2B5EF4-FFF2-40B4-BE49-F238E27FC236}">
                <a16:creationId xmlns:a16="http://schemas.microsoft.com/office/drawing/2014/main" id="{5CD430D3-1D75-6A50-9D5D-71240998027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0B8BD64-D091-457E-E24F-FFC61D66EC99}"/>
              </a:ext>
            </a:extLst>
          </p:cNvPr>
          <p:cNvSpPr>
            <a:spLocks noGrp="1"/>
          </p:cNvSpPr>
          <p:nvPr>
            <p:ph type="sldNum" sz="quarter" idx="12"/>
          </p:nvPr>
        </p:nvSpPr>
        <p:spPr>
          <a:xfrm>
            <a:off x="8610600" y="6356350"/>
            <a:ext cx="2743200" cy="365125"/>
          </a:xfrm>
          <a:prstGeom prst="rect">
            <a:avLst/>
          </a:prstGeom>
        </p:spPr>
        <p:txBody>
          <a:bodyPr/>
          <a:lstStyle/>
          <a:p>
            <a:fld id="{B312E124-8A73-42CC-B167-ED11DE1C835F}" type="slidenum">
              <a:rPr lang="en-US" smtClean="0"/>
              <a:t>‹#›</a:t>
            </a:fld>
            <a:endParaRPr lang="en-US"/>
          </a:p>
        </p:txBody>
      </p:sp>
    </p:spTree>
    <p:extLst>
      <p:ext uri="{BB962C8B-B14F-4D97-AF65-F5344CB8AC3E}">
        <p14:creationId xmlns:p14="http://schemas.microsoft.com/office/powerpoint/2010/main" val="33002944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854B-E28A-D4B5-BC3A-C4EF62CEA2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CF3751-E6CF-6B87-D031-A664AF19707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BA1525B-49D6-2274-6ADC-4C6B98EFE7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F7491F-E90F-8130-BA5B-38EDE52A3F14}"/>
              </a:ext>
            </a:extLst>
          </p:cNvPr>
          <p:cNvSpPr>
            <a:spLocks noGrp="1"/>
          </p:cNvSpPr>
          <p:nvPr>
            <p:ph type="dt" sz="half" idx="10"/>
          </p:nvPr>
        </p:nvSpPr>
        <p:spPr>
          <a:xfrm>
            <a:off x="838200" y="6356350"/>
            <a:ext cx="2743200" cy="365125"/>
          </a:xfrm>
          <a:prstGeom prst="rect">
            <a:avLst/>
          </a:prstGeom>
        </p:spPr>
        <p:txBody>
          <a:bodyPr/>
          <a:lstStyle/>
          <a:p>
            <a:fld id="{08408796-2091-4C8B-A0F2-EB7C65E72199}" type="datetimeFigureOut">
              <a:rPr lang="en-US" smtClean="0"/>
              <a:t>9/12/2024</a:t>
            </a:fld>
            <a:endParaRPr lang="en-US"/>
          </a:p>
        </p:txBody>
      </p:sp>
      <p:sp>
        <p:nvSpPr>
          <p:cNvPr id="6" name="Footer Placeholder 5">
            <a:extLst>
              <a:ext uri="{FF2B5EF4-FFF2-40B4-BE49-F238E27FC236}">
                <a16:creationId xmlns:a16="http://schemas.microsoft.com/office/drawing/2014/main" id="{D86C9B16-A5E6-BF2D-0551-5BD0F831C51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AA5BF2CC-C9AA-881E-BD9F-350A12AAF9B3}"/>
              </a:ext>
            </a:extLst>
          </p:cNvPr>
          <p:cNvSpPr>
            <a:spLocks noGrp="1"/>
          </p:cNvSpPr>
          <p:nvPr>
            <p:ph type="sldNum" sz="quarter" idx="12"/>
          </p:nvPr>
        </p:nvSpPr>
        <p:spPr>
          <a:xfrm>
            <a:off x="8610600" y="6356350"/>
            <a:ext cx="2743200" cy="365125"/>
          </a:xfrm>
          <a:prstGeom prst="rect">
            <a:avLst/>
          </a:prstGeom>
        </p:spPr>
        <p:txBody>
          <a:bodyPr/>
          <a:lstStyle/>
          <a:p>
            <a:fld id="{B312E124-8A73-42CC-B167-ED11DE1C835F}" type="slidenum">
              <a:rPr lang="en-US" smtClean="0"/>
              <a:t>‹#›</a:t>
            </a:fld>
            <a:endParaRPr lang="en-US"/>
          </a:p>
        </p:txBody>
      </p:sp>
    </p:spTree>
    <p:extLst>
      <p:ext uri="{BB962C8B-B14F-4D97-AF65-F5344CB8AC3E}">
        <p14:creationId xmlns:p14="http://schemas.microsoft.com/office/powerpoint/2010/main" val="37252838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9FB4D-8F10-42E5-2590-9ABE6C8A021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84A42B-6DA3-1340-C14C-AA26DE0DEA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158F27-7999-81FF-7393-2F84A7BF443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4E87E81-8859-C2F5-675D-997CD46C76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C70E5B-5115-B2E3-65B4-F0D2985A975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8E6917-F5C5-968C-7B58-3A4810F66E34}"/>
              </a:ext>
            </a:extLst>
          </p:cNvPr>
          <p:cNvSpPr>
            <a:spLocks noGrp="1"/>
          </p:cNvSpPr>
          <p:nvPr>
            <p:ph type="dt" sz="half" idx="10"/>
          </p:nvPr>
        </p:nvSpPr>
        <p:spPr>
          <a:xfrm>
            <a:off x="838200" y="6356350"/>
            <a:ext cx="2743200" cy="365125"/>
          </a:xfrm>
          <a:prstGeom prst="rect">
            <a:avLst/>
          </a:prstGeom>
        </p:spPr>
        <p:txBody>
          <a:bodyPr/>
          <a:lstStyle/>
          <a:p>
            <a:fld id="{08408796-2091-4C8B-A0F2-EB7C65E72199}" type="datetimeFigureOut">
              <a:rPr lang="en-US" smtClean="0"/>
              <a:t>9/12/2024</a:t>
            </a:fld>
            <a:endParaRPr lang="en-US"/>
          </a:p>
        </p:txBody>
      </p:sp>
      <p:sp>
        <p:nvSpPr>
          <p:cNvPr id="8" name="Footer Placeholder 7">
            <a:extLst>
              <a:ext uri="{FF2B5EF4-FFF2-40B4-BE49-F238E27FC236}">
                <a16:creationId xmlns:a16="http://schemas.microsoft.com/office/drawing/2014/main" id="{364D85AA-608E-F321-C79A-E3D7DCA3123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9A3A8275-E4D9-A5C6-83F5-1053FAC4A213}"/>
              </a:ext>
            </a:extLst>
          </p:cNvPr>
          <p:cNvSpPr>
            <a:spLocks noGrp="1"/>
          </p:cNvSpPr>
          <p:nvPr>
            <p:ph type="sldNum" sz="quarter" idx="12"/>
          </p:nvPr>
        </p:nvSpPr>
        <p:spPr>
          <a:xfrm>
            <a:off x="8610600" y="6356350"/>
            <a:ext cx="2743200" cy="365125"/>
          </a:xfrm>
          <a:prstGeom prst="rect">
            <a:avLst/>
          </a:prstGeom>
        </p:spPr>
        <p:txBody>
          <a:bodyPr/>
          <a:lstStyle/>
          <a:p>
            <a:fld id="{B312E124-8A73-42CC-B167-ED11DE1C835F}" type="slidenum">
              <a:rPr lang="en-US" smtClean="0"/>
              <a:t>‹#›</a:t>
            </a:fld>
            <a:endParaRPr lang="en-US"/>
          </a:p>
        </p:txBody>
      </p:sp>
    </p:spTree>
    <p:extLst>
      <p:ext uri="{BB962C8B-B14F-4D97-AF65-F5344CB8AC3E}">
        <p14:creationId xmlns:p14="http://schemas.microsoft.com/office/powerpoint/2010/main" val="38245920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1B658-E036-F919-C865-1505080BE4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3B123A1-2F3C-B862-CA56-48A272436FB6}"/>
              </a:ext>
            </a:extLst>
          </p:cNvPr>
          <p:cNvSpPr>
            <a:spLocks noGrp="1"/>
          </p:cNvSpPr>
          <p:nvPr>
            <p:ph type="dt" sz="half" idx="10"/>
          </p:nvPr>
        </p:nvSpPr>
        <p:spPr>
          <a:xfrm>
            <a:off x="838200" y="6356350"/>
            <a:ext cx="2743200" cy="365125"/>
          </a:xfrm>
          <a:prstGeom prst="rect">
            <a:avLst/>
          </a:prstGeom>
        </p:spPr>
        <p:txBody>
          <a:bodyPr/>
          <a:lstStyle/>
          <a:p>
            <a:fld id="{08408796-2091-4C8B-A0F2-EB7C65E72199}" type="datetimeFigureOut">
              <a:rPr lang="en-US" smtClean="0"/>
              <a:t>9/12/2024</a:t>
            </a:fld>
            <a:endParaRPr lang="en-US"/>
          </a:p>
        </p:txBody>
      </p:sp>
      <p:sp>
        <p:nvSpPr>
          <p:cNvPr id="4" name="Footer Placeholder 3">
            <a:extLst>
              <a:ext uri="{FF2B5EF4-FFF2-40B4-BE49-F238E27FC236}">
                <a16:creationId xmlns:a16="http://schemas.microsoft.com/office/drawing/2014/main" id="{08EBFC92-CA6A-1112-E440-0C9D8AD314A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CB3255AC-8994-1032-487A-9054B4D2EDC6}"/>
              </a:ext>
            </a:extLst>
          </p:cNvPr>
          <p:cNvSpPr>
            <a:spLocks noGrp="1"/>
          </p:cNvSpPr>
          <p:nvPr>
            <p:ph type="sldNum" sz="quarter" idx="12"/>
          </p:nvPr>
        </p:nvSpPr>
        <p:spPr>
          <a:xfrm>
            <a:off x="8610600" y="6356350"/>
            <a:ext cx="2743200" cy="365125"/>
          </a:xfrm>
          <a:prstGeom prst="rect">
            <a:avLst/>
          </a:prstGeom>
        </p:spPr>
        <p:txBody>
          <a:bodyPr/>
          <a:lstStyle/>
          <a:p>
            <a:fld id="{B312E124-8A73-42CC-B167-ED11DE1C835F}" type="slidenum">
              <a:rPr lang="en-US" smtClean="0"/>
              <a:t>‹#›</a:t>
            </a:fld>
            <a:endParaRPr lang="en-US"/>
          </a:p>
        </p:txBody>
      </p:sp>
    </p:spTree>
    <p:extLst>
      <p:ext uri="{BB962C8B-B14F-4D97-AF65-F5344CB8AC3E}">
        <p14:creationId xmlns:p14="http://schemas.microsoft.com/office/powerpoint/2010/main" val="2301941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5F1FF4-3248-8FF8-DEAF-4837D1A4AA36}"/>
              </a:ext>
            </a:extLst>
          </p:cNvPr>
          <p:cNvSpPr>
            <a:spLocks noGrp="1"/>
          </p:cNvSpPr>
          <p:nvPr>
            <p:ph type="dt" sz="half" idx="10"/>
          </p:nvPr>
        </p:nvSpPr>
        <p:spPr>
          <a:xfrm>
            <a:off x="838200" y="6356350"/>
            <a:ext cx="2743200" cy="365125"/>
          </a:xfrm>
          <a:prstGeom prst="rect">
            <a:avLst/>
          </a:prstGeom>
        </p:spPr>
        <p:txBody>
          <a:bodyPr/>
          <a:lstStyle/>
          <a:p>
            <a:fld id="{08408796-2091-4C8B-A0F2-EB7C65E72199}" type="datetimeFigureOut">
              <a:rPr lang="en-US" smtClean="0"/>
              <a:t>9/12/2024</a:t>
            </a:fld>
            <a:endParaRPr lang="en-US"/>
          </a:p>
        </p:txBody>
      </p:sp>
      <p:sp>
        <p:nvSpPr>
          <p:cNvPr id="3" name="Footer Placeholder 2">
            <a:extLst>
              <a:ext uri="{FF2B5EF4-FFF2-40B4-BE49-F238E27FC236}">
                <a16:creationId xmlns:a16="http://schemas.microsoft.com/office/drawing/2014/main" id="{1928AE34-CF85-66EC-F64B-373EFDB91ED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4648828C-65CD-8E9C-C5F8-9CE202879604}"/>
              </a:ext>
            </a:extLst>
          </p:cNvPr>
          <p:cNvSpPr>
            <a:spLocks noGrp="1"/>
          </p:cNvSpPr>
          <p:nvPr>
            <p:ph type="sldNum" sz="quarter" idx="12"/>
          </p:nvPr>
        </p:nvSpPr>
        <p:spPr>
          <a:xfrm>
            <a:off x="8610600" y="6356350"/>
            <a:ext cx="2743200" cy="365125"/>
          </a:xfrm>
          <a:prstGeom prst="rect">
            <a:avLst/>
          </a:prstGeom>
        </p:spPr>
        <p:txBody>
          <a:bodyPr/>
          <a:lstStyle/>
          <a:p>
            <a:fld id="{B312E124-8A73-42CC-B167-ED11DE1C835F}" type="slidenum">
              <a:rPr lang="en-US" smtClean="0"/>
              <a:t>‹#›</a:t>
            </a:fld>
            <a:endParaRPr lang="en-US"/>
          </a:p>
        </p:txBody>
      </p:sp>
    </p:spTree>
    <p:extLst>
      <p:ext uri="{BB962C8B-B14F-4D97-AF65-F5344CB8AC3E}">
        <p14:creationId xmlns:p14="http://schemas.microsoft.com/office/powerpoint/2010/main" val="11227400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2E111-447F-6E68-103A-8EDED7575F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595BDE8-91B6-DF18-868B-02841ABE3A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CCA6BAB-AAE0-49CF-B06D-B0118359E0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8432A4-4787-7BDF-819C-30994F5C24EA}"/>
              </a:ext>
            </a:extLst>
          </p:cNvPr>
          <p:cNvSpPr>
            <a:spLocks noGrp="1"/>
          </p:cNvSpPr>
          <p:nvPr>
            <p:ph type="dt" sz="half" idx="10"/>
          </p:nvPr>
        </p:nvSpPr>
        <p:spPr>
          <a:xfrm>
            <a:off x="838200" y="6356350"/>
            <a:ext cx="2743200" cy="365125"/>
          </a:xfrm>
          <a:prstGeom prst="rect">
            <a:avLst/>
          </a:prstGeom>
        </p:spPr>
        <p:txBody>
          <a:bodyPr/>
          <a:lstStyle/>
          <a:p>
            <a:fld id="{08408796-2091-4C8B-A0F2-EB7C65E72199}" type="datetimeFigureOut">
              <a:rPr lang="en-US" smtClean="0"/>
              <a:t>9/12/2024</a:t>
            </a:fld>
            <a:endParaRPr lang="en-US"/>
          </a:p>
        </p:txBody>
      </p:sp>
      <p:sp>
        <p:nvSpPr>
          <p:cNvPr id="6" name="Footer Placeholder 5">
            <a:extLst>
              <a:ext uri="{FF2B5EF4-FFF2-40B4-BE49-F238E27FC236}">
                <a16:creationId xmlns:a16="http://schemas.microsoft.com/office/drawing/2014/main" id="{D37343DC-6BE0-276C-DCD0-FDD845CA11A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0EE4D27-4045-B221-CA52-B6157A50BC25}"/>
              </a:ext>
            </a:extLst>
          </p:cNvPr>
          <p:cNvSpPr>
            <a:spLocks noGrp="1"/>
          </p:cNvSpPr>
          <p:nvPr>
            <p:ph type="sldNum" sz="quarter" idx="12"/>
          </p:nvPr>
        </p:nvSpPr>
        <p:spPr>
          <a:xfrm>
            <a:off x="8610600" y="6356350"/>
            <a:ext cx="2743200" cy="365125"/>
          </a:xfrm>
          <a:prstGeom prst="rect">
            <a:avLst/>
          </a:prstGeom>
        </p:spPr>
        <p:txBody>
          <a:bodyPr/>
          <a:lstStyle/>
          <a:p>
            <a:fld id="{B312E124-8A73-42CC-B167-ED11DE1C835F}" type="slidenum">
              <a:rPr lang="en-US" smtClean="0"/>
              <a:t>‹#›</a:t>
            </a:fld>
            <a:endParaRPr lang="en-US"/>
          </a:p>
        </p:txBody>
      </p:sp>
    </p:spTree>
    <p:extLst>
      <p:ext uri="{BB962C8B-B14F-4D97-AF65-F5344CB8AC3E}">
        <p14:creationId xmlns:p14="http://schemas.microsoft.com/office/powerpoint/2010/main" val="4148418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C309-ADE1-282B-36E3-0297DB68A60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9AE4368-7EC0-C2BB-1B0A-4C202D842FC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B099F82-2328-6929-78A1-77CB149840BA}"/>
              </a:ext>
            </a:extLst>
          </p:cNvPr>
          <p:cNvSpPr>
            <a:spLocks noGrp="1"/>
          </p:cNvSpPr>
          <p:nvPr>
            <p:ph type="dt" sz="half" idx="10"/>
          </p:nvPr>
        </p:nvSpPr>
        <p:spPr/>
        <p:txBody>
          <a:bodyPr/>
          <a:lstStyle/>
          <a:p>
            <a:fld id="{101FFEFE-849D-0848-AC98-72AD0C4AC8E1}" type="datetimeFigureOut">
              <a:rPr lang="en-US" smtClean="0"/>
              <a:t>9/12/2024</a:t>
            </a:fld>
            <a:endParaRPr lang="en-US"/>
          </a:p>
        </p:txBody>
      </p:sp>
      <p:sp>
        <p:nvSpPr>
          <p:cNvPr id="5" name="Footer Placeholder 4">
            <a:extLst>
              <a:ext uri="{FF2B5EF4-FFF2-40B4-BE49-F238E27FC236}">
                <a16:creationId xmlns:a16="http://schemas.microsoft.com/office/drawing/2014/main" id="{47E3E407-DF83-2E37-6FD5-1F40663741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2481B3-07C1-ED99-EE12-FFBD41476D7D}"/>
              </a:ext>
            </a:extLst>
          </p:cNvPr>
          <p:cNvSpPr>
            <a:spLocks noGrp="1"/>
          </p:cNvSpPr>
          <p:nvPr>
            <p:ph type="sldNum" sz="quarter" idx="12"/>
          </p:nvPr>
        </p:nvSpPr>
        <p:spPr/>
        <p:txBody>
          <a:bodyPr/>
          <a:lstStyle/>
          <a:p>
            <a:fld id="{3541C875-1AF3-F143-8278-AAAA97885D4C}" type="slidenum">
              <a:rPr lang="en-US" smtClean="0"/>
              <a:t>‹#›</a:t>
            </a:fld>
            <a:endParaRPr lang="en-US"/>
          </a:p>
        </p:txBody>
      </p:sp>
    </p:spTree>
    <p:extLst>
      <p:ext uri="{BB962C8B-B14F-4D97-AF65-F5344CB8AC3E}">
        <p14:creationId xmlns:p14="http://schemas.microsoft.com/office/powerpoint/2010/main" val="33584684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923EC-350E-6317-3C91-A3D097ACE2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67BA69-0700-7413-2267-2700D115F0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5E20925-195D-5DB6-98F5-0310485471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F0BFA5-283D-A53A-3F1B-43C2A04B1F58}"/>
              </a:ext>
            </a:extLst>
          </p:cNvPr>
          <p:cNvSpPr>
            <a:spLocks noGrp="1"/>
          </p:cNvSpPr>
          <p:nvPr>
            <p:ph type="dt" sz="half" idx="10"/>
          </p:nvPr>
        </p:nvSpPr>
        <p:spPr>
          <a:xfrm>
            <a:off x="838200" y="6356350"/>
            <a:ext cx="2743200" cy="365125"/>
          </a:xfrm>
          <a:prstGeom prst="rect">
            <a:avLst/>
          </a:prstGeom>
        </p:spPr>
        <p:txBody>
          <a:bodyPr/>
          <a:lstStyle/>
          <a:p>
            <a:fld id="{08408796-2091-4C8B-A0F2-EB7C65E72199}" type="datetimeFigureOut">
              <a:rPr lang="en-US" smtClean="0"/>
              <a:t>9/12/2024</a:t>
            </a:fld>
            <a:endParaRPr lang="en-US"/>
          </a:p>
        </p:txBody>
      </p:sp>
      <p:sp>
        <p:nvSpPr>
          <p:cNvPr id="6" name="Footer Placeholder 5">
            <a:extLst>
              <a:ext uri="{FF2B5EF4-FFF2-40B4-BE49-F238E27FC236}">
                <a16:creationId xmlns:a16="http://schemas.microsoft.com/office/drawing/2014/main" id="{DF0CECC5-FCBF-1229-21DD-3411272AE96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93F27D9-006F-0ED2-711E-8B6991071980}"/>
              </a:ext>
            </a:extLst>
          </p:cNvPr>
          <p:cNvSpPr>
            <a:spLocks noGrp="1"/>
          </p:cNvSpPr>
          <p:nvPr>
            <p:ph type="sldNum" sz="quarter" idx="12"/>
          </p:nvPr>
        </p:nvSpPr>
        <p:spPr>
          <a:xfrm>
            <a:off x="8610600" y="6356350"/>
            <a:ext cx="2743200" cy="365125"/>
          </a:xfrm>
          <a:prstGeom prst="rect">
            <a:avLst/>
          </a:prstGeom>
        </p:spPr>
        <p:txBody>
          <a:bodyPr/>
          <a:lstStyle/>
          <a:p>
            <a:fld id="{B312E124-8A73-42CC-B167-ED11DE1C835F}" type="slidenum">
              <a:rPr lang="en-US" smtClean="0"/>
              <a:t>‹#›</a:t>
            </a:fld>
            <a:endParaRPr lang="en-US"/>
          </a:p>
        </p:txBody>
      </p:sp>
    </p:spTree>
    <p:extLst>
      <p:ext uri="{BB962C8B-B14F-4D97-AF65-F5344CB8AC3E}">
        <p14:creationId xmlns:p14="http://schemas.microsoft.com/office/powerpoint/2010/main" val="14384330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121F9-D325-AB89-D939-918A2C5B116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6F8703-FE0A-515D-1991-CB69503149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30F76A-F909-D815-A926-0C60E9C784B0}"/>
              </a:ext>
            </a:extLst>
          </p:cNvPr>
          <p:cNvSpPr>
            <a:spLocks noGrp="1"/>
          </p:cNvSpPr>
          <p:nvPr>
            <p:ph type="dt" sz="half" idx="10"/>
          </p:nvPr>
        </p:nvSpPr>
        <p:spPr>
          <a:xfrm>
            <a:off x="838200" y="6356350"/>
            <a:ext cx="2743200" cy="365125"/>
          </a:xfrm>
          <a:prstGeom prst="rect">
            <a:avLst/>
          </a:prstGeom>
        </p:spPr>
        <p:txBody>
          <a:bodyPr/>
          <a:lstStyle/>
          <a:p>
            <a:fld id="{08408796-2091-4C8B-A0F2-EB7C65E72199}" type="datetimeFigureOut">
              <a:rPr lang="en-US" smtClean="0"/>
              <a:t>9/12/2024</a:t>
            </a:fld>
            <a:endParaRPr lang="en-US"/>
          </a:p>
        </p:txBody>
      </p:sp>
      <p:sp>
        <p:nvSpPr>
          <p:cNvPr id="5" name="Footer Placeholder 4">
            <a:extLst>
              <a:ext uri="{FF2B5EF4-FFF2-40B4-BE49-F238E27FC236}">
                <a16:creationId xmlns:a16="http://schemas.microsoft.com/office/drawing/2014/main" id="{97B696CD-C17E-67B0-A3AA-B92900BDBB6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2A3B1D9-9CAB-0362-DA7B-AD77691861F7}"/>
              </a:ext>
            </a:extLst>
          </p:cNvPr>
          <p:cNvSpPr>
            <a:spLocks noGrp="1"/>
          </p:cNvSpPr>
          <p:nvPr>
            <p:ph type="sldNum" sz="quarter" idx="12"/>
          </p:nvPr>
        </p:nvSpPr>
        <p:spPr>
          <a:xfrm>
            <a:off x="8610600" y="6356350"/>
            <a:ext cx="2743200" cy="365125"/>
          </a:xfrm>
          <a:prstGeom prst="rect">
            <a:avLst/>
          </a:prstGeom>
        </p:spPr>
        <p:txBody>
          <a:bodyPr/>
          <a:lstStyle/>
          <a:p>
            <a:fld id="{B312E124-8A73-42CC-B167-ED11DE1C835F}" type="slidenum">
              <a:rPr lang="en-US" smtClean="0"/>
              <a:t>‹#›</a:t>
            </a:fld>
            <a:endParaRPr lang="en-US"/>
          </a:p>
        </p:txBody>
      </p:sp>
    </p:spTree>
    <p:extLst>
      <p:ext uri="{BB962C8B-B14F-4D97-AF65-F5344CB8AC3E}">
        <p14:creationId xmlns:p14="http://schemas.microsoft.com/office/powerpoint/2010/main" val="25176342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CA0A1D-3387-8139-1502-70FF34AEDEB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CA70004-A5C1-BBDD-1715-4BAB1B71D0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ADD4EC-256C-2F40-BF6E-280A3900374B}"/>
              </a:ext>
            </a:extLst>
          </p:cNvPr>
          <p:cNvSpPr>
            <a:spLocks noGrp="1"/>
          </p:cNvSpPr>
          <p:nvPr>
            <p:ph type="dt" sz="half" idx="10"/>
          </p:nvPr>
        </p:nvSpPr>
        <p:spPr>
          <a:xfrm>
            <a:off x="838200" y="6356350"/>
            <a:ext cx="2743200" cy="365125"/>
          </a:xfrm>
          <a:prstGeom prst="rect">
            <a:avLst/>
          </a:prstGeom>
        </p:spPr>
        <p:txBody>
          <a:bodyPr/>
          <a:lstStyle/>
          <a:p>
            <a:fld id="{08408796-2091-4C8B-A0F2-EB7C65E72199}" type="datetimeFigureOut">
              <a:rPr lang="en-US" smtClean="0"/>
              <a:t>9/12/2024</a:t>
            </a:fld>
            <a:endParaRPr lang="en-US"/>
          </a:p>
        </p:txBody>
      </p:sp>
      <p:sp>
        <p:nvSpPr>
          <p:cNvPr id="5" name="Footer Placeholder 4">
            <a:extLst>
              <a:ext uri="{FF2B5EF4-FFF2-40B4-BE49-F238E27FC236}">
                <a16:creationId xmlns:a16="http://schemas.microsoft.com/office/drawing/2014/main" id="{191BDFB0-6A27-3530-762A-8D89E48E389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E5E3299-B9F7-5AB8-0D15-CEAD698D9633}"/>
              </a:ext>
            </a:extLst>
          </p:cNvPr>
          <p:cNvSpPr>
            <a:spLocks noGrp="1"/>
          </p:cNvSpPr>
          <p:nvPr>
            <p:ph type="sldNum" sz="quarter" idx="12"/>
          </p:nvPr>
        </p:nvSpPr>
        <p:spPr>
          <a:xfrm>
            <a:off x="8610600" y="6356350"/>
            <a:ext cx="2743200" cy="365125"/>
          </a:xfrm>
          <a:prstGeom prst="rect">
            <a:avLst/>
          </a:prstGeom>
        </p:spPr>
        <p:txBody>
          <a:bodyPr/>
          <a:lstStyle/>
          <a:p>
            <a:fld id="{B312E124-8A73-42CC-B167-ED11DE1C835F}" type="slidenum">
              <a:rPr lang="en-US" smtClean="0"/>
              <a:t>‹#›</a:t>
            </a:fld>
            <a:endParaRPr lang="en-US"/>
          </a:p>
        </p:txBody>
      </p:sp>
    </p:spTree>
    <p:extLst>
      <p:ext uri="{BB962C8B-B14F-4D97-AF65-F5344CB8AC3E}">
        <p14:creationId xmlns:p14="http://schemas.microsoft.com/office/powerpoint/2010/main" val="161488115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chemeClr val="tx2"/>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extLst>
              <p:ext uri="{D42A27DB-BD31-4B8C-83A1-F6EECF244321}">
                <p14:modId xmlns:p14="http://schemas.microsoft.com/office/powerpoint/2010/main" val="307635180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84" imgH="384" progId="TCLayout.ActiveDocument.1">
                  <p:embed/>
                </p:oleObj>
              </mc:Choice>
              <mc:Fallback>
                <p:oleObj name="think-cell Slide" r:id="rId4" imgW="384" imgH="384" progId="TCLayout.ActiveDocument.1">
                  <p:embed/>
                  <p:pic>
                    <p:nvPicPr>
                      <p:cNvPr id="4" name="Object 3"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2"/>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a:solidFill>
                <a:srgbClr val="FFFFFF"/>
              </a:solidFill>
              <a:latin typeface="+mn-lt"/>
              <a:ea typeface="+mn-ea"/>
              <a:cs typeface="+mn-cs"/>
              <a:sym typeface="Trebuchet MS" panose="020B0603020202020204" pitchFamily="34" charset="0"/>
            </a:endParaRPr>
          </a:p>
        </p:txBody>
      </p:sp>
      <p:sp>
        <p:nvSpPr>
          <p:cNvPr id="17" name="Text Placeholder 1">
            <a:extLst>
              <a:ext uri="{FF2B5EF4-FFF2-40B4-BE49-F238E27FC236}">
                <a16:creationId xmlns:a16="http://schemas.microsoft.com/office/drawing/2014/main" id="{420D4C2A-62E6-475F-BC4B-140713CA8667}"/>
              </a:ext>
            </a:extLst>
          </p:cNvPr>
          <p:cNvSpPr>
            <a:spLocks noGrp="1"/>
          </p:cNvSpPr>
          <p:nvPr>
            <p:ph type="body" sz="quarter" idx="13" hasCustomPrompt="1"/>
          </p:nvPr>
        </p:nvSpPr>
        <p:spPr>
          <a:xfrm>
            <a:off x="3941232" y="4636586"/>
            <a:ext cx="7188200" cy="215444"/>
          </a:xfrm>
        </p:spPr>
        <p:txBody>
          <a:bodyPr>
            <a:noAutofit/>
          </a:bodyPr>
          <a:lstStyle>
            <a:lvl1pPr>
              <a:defRPr sz="1400">
                <a:solidFill>
                  <a:schemeClr val="bg1"/>
                </a:solidFill>
                <a:latin typeface="+mn-lt"/>
                <a:ea typeface="+mn-ea"/>
                <a:cs typeface="+mn-cs"/>
              </a:defRPr>
            </a:lvl1pPr>
          </a:lstStyle>
          <a:p>
            <a:r>
              <a:rPr lang="hr-HR"/>
              <a:t>Date and Year</a:t>
            </a:r>
            <a:endParaRPr lang="en-GB"/>
          </a:p>
        </p:txBody>
      </p:sp>
      <p:sp>
        <p:nvSpPr>
          <p:cNvPr id="26" name="Subtitle 2"/>
          <p:cNvSpPr>
            <a:spLocks noGrp="1"/>
          </p:cNvSpPr>
          <p:nvPr>
            <p:ph type="subTitle" idx="1" hasCustomPrompt="1"/>
          </p:nvPr>
        </p:nvSpPr>
        <p:spPr bwMode="white">
          <a:xfrm>
            <a:off x="3941233" y="4276035"/>
            <a:ext cx="7188200" cy="307777"/>
          </a:xfrm>
          <a:prstGeom prst="rect">
            <a:avLst/>
          </a:prstGeom>
        </p:spPr>
        <p:txBody>
          <a:bodyPr anchor="t"/>
          <a:lstStyle>
            <a:lvl1pPr marL="0" indent="0" algn="l">
              <a:lnSpc>
                <a:spcPct val="110000"/>
              </a:lnSpc>
              <a:buNone/>
              <a:defRPr sz="2000" b="0" baseline="0">
                <a:solidFill>
                  <a:schemeClr val="accent4"/>
                </a:solidFill>
                <a:latin typeface="+mn-lt"/>
                <a:ea typeface="+mn-ea"/>
                <a:cs typeface="+mn-cs"/>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27" name="Title 1"/>
          <p:cNvSpPr>
            <a:spLocks noGrp="1"/>
          </p:cNvSpPr>
          <p:nvPr>
            <p:ph type="ctrTitle" hasCustomPrompt="1"/>
          </p:nvPr>
        </p:nvSpPr>
        <p:spPr bwMode="ltGray">
          <a:xfrm>
            <a:off x="3941233" y="2928135"/>
            <a:ext cx="7188200" cy="1107996"/>
          </a:xfrm>
          <a:prstGeom prst="rect">
            <a:avLst/>
          </a:prstGeom>
        </p:spPr>
        <p:txBody>
          <a:bodyPr vert="horz" anchor="t">
            <a:normAutofit/>
          </a:bodyPr>
          <a:lstStyle>
            <a:lvl1pPr algn="l">
              <a:lnSpc>
                <a:spcPct val="93000"/>
              </a:lnSpc>
              <a:defRPr sz="3600" b="1" baseline="0">
                <a:solidFill>
                  <a:schemeClr val="bg1"/>
                </a:solidFill>
                <a:latin typeface="+mj-lt"/>
                <a:ea typeface="+mj-ea"/>
                <a:cs typeface="+mj-cs"/>
                <a:sym typeface="Trebuchet MS" panose="020B0603020202020204" pitchFamily="34" charset="0"/>
              </a:defRPr>
            </a:lvl1pPr>
          </a:lstStyle>
          <a:p>
            <a:r>
              <a:rPr lang="en-US"/>
              <a:t>Dark Background </a:t>
            </a:r>
            <a:br>
              <a:rPr lang="en-US"/>
            </a:br>
            <a:r>
              <a:rPr lang="en-US"/>
              <a:t>Title</a:t>
            </a:r>
          </a:p>
        </p:txBody>
      </p:sp>
    </p:spTree>
    <p:extLst>
      <p:ext uri="{BB962C8B-B14F-4D97-AF65-F5344CB8AC3E}">
        <p14:creationId xmlns:p14="http://schemas.microsoft.com/office/powerpoint/2010/main" val="573539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4954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re et contenu">
    <p:spTree>
      <p:nvGrpSpPr>
        <p:cNvPr id="1" name=""/>
        <p:cNvGrpSpPr/>
        <p:nvPr/>
      </p:nvGrpSpPr>
      <p:grpSpPr>
        <a:xfrm>
          <a:off x="0" y="0"/>
          <a:ext cx="0" cy="0"/>
          <a:chOff x="0" y="0"/>
          <a:chExt cx="0" cy="0"/>
        </a:xfrm>
      </p:grpSpPr>
      <p:sp>
        <p:nvSpPr>
          <p:cNvPr id="11" name="Titre 1">
            <a:extLst>
              <a:ext uri="{FF2B5EF4-FFF2-40B4-BE49-F238E27FC236}">
                <a16:creationId xmlns:a16="http://schemas.microsoft.com/office/drawing/2014/main" id="{8EE2FC68-E508-604C-B433-003D8682B3B2}"/>
              </a:ext>
            </a:extLst>
          </p:cNvPr>
          <p:cNvSpPr txBox="1">
            <a:spLocks/>
          </p:cNvSpPr>
          <p:nvPr/>
        </p:nvSpPr>
        <p:spPr>
          <a:xfrm>
            <a:off x="1524000" y="1122363"/>
            <a:ext cx="9144000" cy="23876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b="1" kern="1200">
                <a:solidFill>
                  <a:srgbClr val="002060"/>
                </a:solidFill>
                <a:latin typeface="Arial" panose="020B0604020202020204" pitchFamily="34" charset="0"/>
                <a:ea typeface="+mj-ea"/>
                <a:cs typeface="Arial" panose="020B0604020202020204" pitchFamily="34" charset="0"/>
              </a:defRPr>
            </a:lvl1pPr>
          </a:lstStyle>
          <a:p>
            <a:r>
              <a:rPr lang="fr-FR"/>
              <a:t>Modifiez le style du titre</a:t>
            </a:r>
          </a:p>
        </p:txBody>
      </p:sp>
      <p:sp>
        <p:nvSpPr>
          <p:cNvPr id="12" name="Sous-titre 2">
            <a:extLst>
              <a:ext uri="{FF2B5EF4-FFF2-40B4-BE49-F238E27FC236}">
                <a16:creationId xmlns:a16="http://schemas.microsoft.com/office/drawing/2014/main" id="{3B4EB3B6-A6FF-894B-95F0-9007D8BF6D65}"/>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16" name="Rectangle 15">
            <a:extLst>
              <a:ext uri="{FF2B5EF4-FFF2-40B4-BE49-F238E27FC236}">
                <a16:creationId xmlns:a16="http://schemas.microsoft.com/office/drawing/2014/main" id="{18EF6C12-C535-C74E-8992-11C44DBDC3BB}"/>
              </a:ext>
            </a:extLst>
          </p:cNvPr>
          <p:cNvSpPr/>
          <p:nvPr/>
        </p:nvSpPr>
        <p:spPr>
          <a:xfrm>
            <a:off x="1" y="0"/>
            <a:ext cx="12192000" cy="638773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a:extLst>
              <a:ext uri="{FF2B5EF4-FFF2-40B4-BE49-F238E27FC236}">
                <a16:creationId xmlns:a16="http://schemas.microsoft.com/office/drawing/2014/main" id="{B5FAA334-E35A-AE43-899F-7F5CA2B3670D}"/>
              </a:ext>
            </a:extLst>
          </p:cNvPr>
          <p:cNvSpPr/>
          <p:nvPr/>
        </p:nvSpPr>
        <p:spPr>
          <a:xfrm>
            <a:off x="1" y="130630"/>
            <a:ext cx="12191999" cy="67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8" name="Rectangle 17">
            <a:extLst>
              <a:ext uri="{FF2B5EF4-FFF2-40B4-BE49-F238E27FC236}">
                <a16:creationId xmlns:a16="http://schemas.microsoft.com/office/drawing/2014/main" id="{830354E6-89EF-3F49-8D50-D602DBF13836}"/>
              </a:ext>
            </a:extLst>
          </p:cNvPr>
          <p:cNvSpPr/>
          <p:nvPr/>
        </p:nvSpPr>
        <p:spPr>
          <a:xfrm>
            <a:off x="248366" y="3161088"/>
            <a:ext cx="2683093" cy="37099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32" name="Image 31">
            <a:extLst>
              <a:ext uri="{FF2B5EF4-FFF2-40B4-BE49-F238E27FC236}">
                <a16:creationId xmlns:a16="http://schemas.microsoft.com/office/drawing/2014/main" id="{5B1A38CB-6216-FF48-A978-67694642A3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1400" y="6496185"/>
            <a:ext cx="630239" cy="312932"/>
          </a:xfrm>
          <a:prstGeom prst="rect">
            <a:avLst/>
          </a:prstGeom>
        </p:spPr>
      </p:pic>
      <p:sp>
        <p:nvSpPr>
          <p:cNvPr id="2" name="Rectangle 1">
            <a:extLst>
              <a:ext uri="{FF2B5EF4-FFF2-40B4-BE49-F238E27FC236}">
                <a16:creationId xmlns:a16="http://schemas.microsoft.com/office/drawing/2014/main" id="{666CAF4E-7BF8-44A6-86EE-48B07896FFD0}"/>
              </a:ext>
            </a:extLst>
          </p:cNvPr>
          <p:cNvSpPr/>
          <p:nvPr/>
        </p:nvSpPr>
        <p:spPr>
          <a:xfrm>
            <a:off x="0" y="0"/>
            <a:ext cx="12191999" cy="849086"/>
          </a:xfrm>
          <a:prstGeom prst="rect">
            <a:avLst/>
          </a:prstGeom>
          <a:solidFill>
            <a:srgbClr val="001F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itre 37">
            <a:extLst>
              <a:ext uri="{FF2B5EF4-FFF2-40B4-BE49-F238E27FC236}">
                <a16:creationId xmlns:a16="http://schemas.microsoft.com/office/drawing/2014/main" id="{0D2072C6-F7CA-774D-8B50-4819E1F7A260}"/>
              </a:ext>
            </a:extLst>
          </p:cNvPr>
          <p:cNvSpPr>
            <a:spLocks noGrp="1"/>
          </p:cNvSpPr>
          <p:nvPr>
            <p:ph type="title" hasCustomPrompt="1"/>
          </p:nvPr>
        </p:nvSpPr>
        <p:spPr>
          <a:xfrm>
            <a:off x="640079" y="182919"/>
            <a:ext cx="10946675" cy="457161"/>
          </a:xfrm>
          <a:prstGeom prst="rect">
            <a:avLst/>
          </a:prstGeom>
        </p:spPr>
        <p:txBody>
          <a:bodyPr>
            <a:normAutofit/>
          </a:bodyPr>
          <a:lstStyle>
            <a:lvl1pPr marL="0" marR="0" indent="0" algn="l" defTabSz="914400" rtl="0" eaLnBrk="1" fontAlgn="auto" latinLnBrk="0" hangingPunct="1">
              <a:lnSpc>
                <a:spcPct val="90000"/>
              </a:lnSpc>
              <a:spcBef>
                <a:spcPct val="0"/>
              </a:spcBef>
              <a:spcAft>
                <a:spcPts val="0"/>
              </a:spcAft>
              <a:buClrTx/>
              <a:buSzTx/>
              <a:buFontTx/>
              <a:buNone/>
              <a:tabLst/>
              <a:defRPr sz="3200" b="1">
                <a:solidFill>
                  <a:schemeClr val="bg1"/>
                </a:solidFill>
                <a:latin typeface="+mn-lt"/>
                <a:cs typeface="Arial" panose="020B0604020202020204" pitchFamily="34" charset="0"/>
              </a:defRPr>
            </a:lvl1pPr>
          </a:lstStyle>
          <a:p>
            <a:r>
              <a:rPr lang="fr-FR"/>
              <a:t>MODIFIEZ LE STYLE DU TITRE</a:t>
            </a:r>
          </a:p>
        </p:txBody>
      </p:sp>
    </p:spTree>
    <p:extLst>
      <p:ext uri="{BB962C8B-B14F-4D97-AF65-F5344CB8AC3E}">
        <p14:creationId xmlns:p14="http://schemas.microsoft.com/office/powerpoint/2010/main" val="14812267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1A372-5C48-8DCC-0471-2228FBBDAEF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9EEC787-32D0-38B9-6310-C6FBF9FC59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4470FA8-36D1-A7DE-D53D-904C1DE1D4B2}"/>
              </a:ext>
            </a:extLst>
          </p:cNvPr>
          <p:cNvSpPr>
            <a:spLocks noGrp="1"/>
          </p:cNvSpPr>
          <p:nvPr>
            <p:ph type="dt" sz="half" idx="10"/>
          </p:nvPr>
        </p:nvSpPr>
        <p:spPr/>
        <p:txBody>
          <a:bodyPr/>
          <a:lstStyle/>
          <a:p>
            <a:fld id="{101FFEFE-849D-0848-AC98-72AD0C4AC8E1}" type="datetimeFigureOut">
              <a:rPr lang="en-US" smtClean="0"/>
              <a:t>9/12/2024</a:t>
            </a:fld>
            <a:endParaRPr lang="en-US"/>
          </a:p>
        </p:txBody>
      </p:sp>
      <p:sp>
        <p:nvSpPr>
          <p:cNvPr id="5" name="Footer Placeholder 4">
            <a:extLst>
              <a:ext uri="{FF2B5EF4-FFF2-40B4-BE49-F238E27FC236}">
                <a16:creationId xmlns:a16="http://schemas.microsoft.com/office/drawing/2014/main" id="{DDDB8F69-890C-1822-1CE9-5581F150F1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9EF883-EB9D-4AF1-A326-B3F95408929D}"/>
              </a:ext>
            </a:extLst>
          </p:cNvPr>
          <p:cNvSpPr>
            <a:spLocks noGrp="1"/>
          </p:cNvSpPr>
          <p:nvPr>
            <p:ph type="sldNum" sz="quarter" idx="12"/>
          </p:nvPr>
        </p:nvSpPr>
        <p:spPr/>
        <p:txBody>
          <a:bodyPr/>
          <a:lstStyle/>
          <a:p>
            <a:fld id="{3541C875-1AF3-F143-8278-AAAA97885D4C}" type="slidenum">
              <a:rPr lang="en-US" smtClean="0"/>
              <a:t>‹#›</a:t>
            </a:fld>
            <a:endParaRPr lang="en-US"/>
          </a:p>
        </p:txBody>
      </p:sp>
    </p:spTree>
    <p:extLst>
      <p:ext uri="{BB962C8B-B14F-4D97-AF65-F5344CB8AC3E}">
        <p14:creationId xmlns:p14="http://schemas.microsoft.com/office/powerpoint/2010/main" val="34014104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58F36-739F-D571-D457-F18533DEF26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9B44FF2-F63B-B62B-D679-28EA93E5121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768D38D-2637-DE3C-C22A-9F191160136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9C1B890-8233-27D8-9DAA-487541EE2BFE}"/>
              </a:ext>
            </a:extLst>
          </p:cNvPr>
          <p:cNvSpPr>
            <a:spLocks noGrp="1"/>
          </p:cNvSpPr>
          <p:nvPr>
            <p:ph type="dt" sz="half" idx="10"/>
          </p:nvPr>
        </p:nvSpPr>
        <p:spPr/>
        <p:txBody>
          <a:bodyPr/>
          <a:lstStyle/>
          <a:p>
            <a:fld id="{101FFEFE-849D-0848-AC98-72AD0C4AC8E1}" type="datetimeFigureOut">
              <a:rPr lang="en-US" smtClean="0"/>
              <a:t>9/12/2024</a:t>
            </a:fld>
            <a:endParaRPr lang="en-US"/>
          </a:p>
        </p:txBody>
      </p:sp>
      <p:sp>
        <p:nvSpPr>
          <p:cNvPr id="6" name="Footer Placeholder 5">
            <a:extLst>
              <a:ext uri="{FF2B5EF4-FFF2-40B4-BE49-F238E27FC236}">
                <a16:creationId xmlns:a16="http://schemas.microsoft.com/office/drawing/2014/main" id="{AB698498-DC3E-8FA8-A1DE-1622428080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6BC6F5-E6DF-3BCE-2A5C-54408733307F}"/>
              </a:ext>
            </a:extLst>
          </p:cNvPr>
          <p:cNvSpPr>
            <a:spLocks noGrp="1"/>
          </p:cNvSpPr>
          <p:nvPr>
            <p:ph type="sldNum" sz="quarter" idx="12"/>
          </p:nvPr>
        </p:nvSpPr>
        <p:spPr/>
        <p:txBody>
          <a:bodyPr/>
          <a:lstStyle/>
          <a:p>
            <a:fld id="{3541C875-1AF3-F143-8278-AAAA97885D4C}" type="slidenum">
              <a:rPr lang="en-US" smtClean="0"/>
              <a:t>‹#›</a:t>
            </a:fld>
            <a:endParaRPr lang="en-US"/>
          </a:p>
        </p:txBody>
      </p:sp>
    </p:spTree>
    <p:extLst>
      <p:ext uri="{BB962C8B-B14F-4D97-AF65-F5344CB8AC3E}">
        <p14:creationId xmlns:p14="http://schemas.microsoft.com/office/powerpoint/2010/main" val="897358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9CA32-78EA-91C4-494D-570304289A8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92EE249-F9FE-B410-A354-A78CD63451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A9B4842-C3D6-B308-4A84-6CDCAAA7B5B2}"/>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4719B9D-DBEC-F8EA-78FF-03826FEEFA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68F9DF7-AB44-9A89-F221-27DA3E16A34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E212004C-665D-41E4-43F4-BBE31893F3E9}"/>
              </a:ext>
            </a:extLst>
          </p:cNvPr>
          <p:cNvSpPr>
            <a:spLocks noGrp="1"/>
          </p:cNvSpPr>
          <p:nvPr>
            <p:ph type="dt" sz="half" idx="10"/>
          </p:nvPr>
        </p:nvSpPr>
        <p:spPr/>
        <p:txBody>
          <a:bodyPr/>
          <a:lstStyle/>
          <a:p>
            <a:fld id="{101FFEFE-849D-0848-AC98-72AD0C4AC8E1}" type="datetimeFigureOut">
              <a:rPr lang="en-US" smtClean="0"/>
              <a:t>9/12/2024</a:t>
            </a:fld>
            <a:endParaRPr lang="en-US"/>
          </a:p>
        </p:txBody>
      </p:sp>
      <p:sp>
        <p:nvSpPr>
          <p:cNvPr id="8" name="Footer Placeholder 7">
            <a:extLst>
              <a:ext uri="{FF2B5EF4-FFF2-40B4-BE49-F238E27FC236}">
                <a16:creationId xmlns:a16="http://schemas.microsoft.com/office/drawing/2014/main" id="{1BF19F8E-8F17-719C-55C1-68FACE83C4F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B04EAA0-894A-3DCB-0A6D-55B873BC6256}"/>
              </a:ext>
            </a:extLst>
          </p:cNvPr>
          <p:cNvSpPr>
            <a:spLocks noGrp="1"/>
          </p:cNvSpPr>
          <p:nvPr>
            <p:ph type="sldNum" sz="quarter" idx="12"/>
          </p:nvPr>
        </p:nvSpPr>
        <p:spPr/>
        <p:txBody>
          <a:bodyPr/>
          <a:lstStyle/>
          <a:p>
            <a:fld id="{3541C875-1AF3-F143-8278-AAAA97885D4C}" type="slidenum">
              <a:rPr lang="en-US" smtClean="0"/>
              <a:t>‹#›</a:t>
            </a:fld>
            <a:endParaRPr lang="en-US"/>
          </a:p>
        </p:txBody>
      </p:sp>
    </p:spTree>
    <p:extLst>
      <p:ext uri="{BB962C8B-B14F-4D97-AF65-F5344CB8AC3E}">
        <p14:creationId xmlns:p14="http://schemas.microsoft.com/office/powerpoint/2010/main" val="1526224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F1852-09B2-D267-6C56-1FF0C526AA1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2D93878-8983-1642-9268-1C92126A1E4A}"/>
              </a:ext>
            </a:extLst>
          </p:cNvPr>
          <p:cNvSpPr>
            <a:spLocks noGrp="1"/>
          </p:cNvSpPr>
          <p:nvPr>
            <p:ph type="dt" sz="half" idx="10"/>
          </p:nvPr>
        </p:nvSpPr>
        <p:spPr/>
        <p:txBody>
          <a:bodyPr/>
          <a:lstStyle/>
          <a:p>
            <a:fld id="{101FFEFE-849D-0848-AC98-72AD0C4AC8E1}" type="datetimeFigureOut">
              <a:rPr lang="en-US" smtClean="0"/>
              <a:t>9/12/2024</a:t>
            </a:fld>
            <a:endParaRPr lang="en-US"/>
          </a:p>
        </p:txBody>
      </p:sp>
      <p:sp>
        <p:nvSpPr>
          <p:cNvPr id="4" name="Footer Placeholder 3">
            <a:extLst>
              <a:ext uri="{FF2B5EF4-FFF2-40B4-BE49-F238E27FC236}">
                <a16:creationId xmlns:a16="http://schemas.microsoft.com/office/drawing/2014/main" id="{B1C862DD-8AD6-2612-01FD-4AA2885FBFD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0C9B427-AB7F-AB35-13DC-B554B9AE9EAD}"/>
              </a:ext>
            </a:extLst>
          </p:cNvPr>
          <p:cNvSpPr>
            <a:spLocks noGrp="1"/>
          </p:cNvSpPr>
          <p:nvPr>
            <p:ph type="sldNum" sz="quarter" idx="12"/>
          </p:nvPr>
        </p:nvSpPr>
        <p:spPr/>
        <p:txBody>
          <a:bodyPr/>
          <a:lstStyle/>
          <a:p>
            <a:fld id="{3541C875-1AF3-F143-8278-AAAA97885D4C}" type="slidenum">
              <a:rPr lang="en-US" smtClean="0"/>
              <a:t>‹#›</a:t>
            </a:fld>
            <a:endParaRPr lang="en-US"/>
          </a:p>
        </p:txBody>
      </p:sp>
    </p:spTree>
    <p:extLst>
      <p:ext uri="{BB962C8B-B14F-4D97-AF65-F5344CB8AC3E}">
        <p14:creationId xmlns:p14="http://schemas.microsoft.com/office/powerpoint/2010/main" val="2813240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6286F72-8C61-01CE-A68F-9CD6536635EE}"/>
              </a:ext>
            </a:extLst>
          </p:cNvPr>
          <p:cNvSpPr>
            <a:spLocks noGrp="1"/>
          </p:cNvSpPr>
          <p:nvPr>
            <p:ph type="dt" sz="half" idx="10"/>
          </p:nvPr>
        </p:nvSpPr>
        <p:spPr/>
        <p:txBody>
          <a:bodyPr/>
          <a:lstStyle/>
          <a:p>
            <a:fld id="{101FFEFE-849D-0848-AC98-72AD0C4AC8E1}" type="datetimeFigureOut">
              <a:rPr lang="en-US" smtClean="0"/>
              <a:t>9/12/2024</a:t>
            </a:fld>
            <a:endParaRPr lang="en-US"/>
          </a:p>
        </p:txBody>
      </p:sp>
      <p:sp>
        <p:nvSpPr>
          <p:cNvPr id="3" name="Footer Placeholder 2">
            <a:extLst>
              <a:ext uri="{FF2B5EF4-FFF2-40B4-BE49-F238E27FC236}">
                <a16:creationId xmlns:a16="http://schemas.microsoft.com/office/drawing/2014/main" id="{5CF9A489-B2F3-CCEA-3CB9-1A8075E22D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3012D7D-33CC-94A2-F31B-1C62590B1931}"/>
              </a:ext>
            </a:extLst>
          </p:cNvPr>
          <p:cNvSpPr>
            <a:spLocks noGrp="1"/>
          </p:cNvSpPr>
          <p:nvPr>
            <p:ph type="sldNum" sz="quarter" idx="12"/>
          </p:nvPr>
        </p:nvSpPr>
        <p:spPr/>
        <p:txBody>
          <a:bodyPr/>
          <a:lstStyle/>
          <a:p>
            <a:fld id="{3541C875-1AF3-F143-8278-AAAA97885D4C}" type="slidenum">
              <a:rPr lang="en-US" smtClean="0"/>
              <a:t>‹#›</a:t>
            </a:fld>
            <a:endParaRPr lang="en-US"/>
          </a:p>
        </p:txBody>
      </p:sp>
    </p:spTree>
    <p:extLst>
      <p:ext uri="{BB962C8B-B14F-4D97-AF65-F5344CB8AC3E}">
        <p14:creationId xmlns:p14="http://schemas.microsoft.com/office/powerpoint/2010/main" val="41532099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177F9-9563-02D8-FA56-870F391AB86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E75D8E2-A40A-053C-AC3C-6EC4278156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5ECB6D2C-96B7-F07B-28AD-191DD60643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0FCD6E0-4339-DBEB-E5D4-8787DBF33B77}"/>
              </a:ext>
            </a:extLst>
          </p:cNvPr>
          <p:cNvSpPr>
            <a:spLocks noGrp="1"/>
          </p:cNvSpPr>
          <p:nvPr>
            <p:ph type="dt" sz="half" idx="10"/>
          </p:nvPr>
        </p:nvSpPr>
        <p:spPr/>
        <p:txBody>
          <a:bodyPr/>
          <a:lstStyle/>
          <a:p>
            <a:fld id="{101FFEFE-849D-0848-AC98-72AD0C4AC8E1}" type="datetimeFigureOut">
              <a:rPr lang="en-US" smtClean="0"/>
              <a:t>9/12/2024</a:t>
            </a:fld>
            <a:endParaRPr lang="en-US"/>
          </a:p>
        </p:txBody>
      </p:sp>
      <p:sp>
        <p:nvSpPr>
          <p:cNvPr id="6" name="Footer Placeholder 5">
            <a:extLst>
              <a:ext uri="{FF2B5EF4-FFF2-40B4-BE49-F238E27FC236}">
                <a16:creationId xmlns:a16="http://schemas.microsoft.com/office/drawing/2014/main" id="{882C8841-1345-C03A-D8EE-99429EE30F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FBF738-8F61-4CE8-4966-BA66107057F3}"/>
              </a:ext>
            </a:extLst>
          </p:cNvPr>
          <p:cNvSpPr>
            <a:spLocks noGrp="1"/>
          </p:cNvSpPr>
          <p:nvPr>
            <p:ph type="sldNum" sz="quarter" idx="12"/>
          </p:nvPr>
        </p:nvSpPr>
        <p:spPr/>
        <p:txBody>
          <a:bodyPr/>
          <a:lstStyle/>
          <a:p>
            <a:fld id="{3541C875-1AF3-F143-8278-AAAA97885D4C}" type="slidenum">
              <a:rPr lang="en-US" smtClean="0"/>
              <a:t>‹#›</a:t>
            </a:fld>
            <a:endParaRPr lang="en-US"/>
          </a:p>
        </p:txBody>
      </p:sp>
    </p:spTree>
    <p:extLst>
      <p:ext uri="{BB962C8B-B14F-4D97-AF65-F5344CB8AC3E}">
        <p14:creationId xmlns:p14="http://schemas.microsoft.com/office/powerpoint/2010/main" val="8703213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2228F-D2F7-3595-09F8-F7E4A362FDF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CBF67F7-98D9-E422-E45A-111D69EDE8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2F1CDD2-C661-6DBA-E144-76571F12B7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ABE7C49-12F5-32B3-E0AA-1DA18BA9CEF8}"/>
              </a:ext>
            </a:extLst>
          </p:cNvPr>
          <p:cNvSpPr>
            <a:spLocks noGrp="1"/>
          </p:cNvSpPr>
          <p:nvPr>
            <p:ph type="dt" sz="half" idx="10"/>
          </p:nvPr>
        </p:nvSpPr>
        <p:spPr/>
        <p:txBody>
          <a:bodyPr/>
          <a:lstStyle/>
          <a:p>
            <a:fld id="{101FFEFE-849D-0848-AC98-72AD0C4AC8E1}" type="datetimeFigureOut">
              <a:rPr lang="en-US" smtClean="0"/>
              <a:t>9/12/2024</a:t>
            </a:fld>
            <a:endParaRPr lang="en-US"/>
          </a:p>
        </p:txBody>
      </p:sp>
      <p:sp>
        <p:nvSpPr>
          <p:cNvPr id="6" name="Footer Placeholder 5">
            <a:extLst>
              <a:ext uri="{FF2B5EF4-FFF2-40B4-BE49-F238E27FC236}">
                <a16:creationId xmlns:a16="http://schemas.microsoft.com/office/drawing/2014/main" id="{985F2E17-78B9-EA32-E2E6-16C5BB45EE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7E83A7-1B08-BDB3-FAB9-EEFB614683D4}"/>
              </a:ext>
            </a:extLst>
          </p:cNvPr>
          <p:cNvSpPr>
            <a:spLocks noGrp="1"/>
          </p:cNvSpPr>
          <p:nvPr>
            <p:ph type="sldNum" sz="quarter" idx="12"/>
          </p:nvPr>
        </p:nvSpPr>
        <p:spPr/>
        <p:txBody>
          <a:bodyPr/>
          <a:lstStyle/>
          <a:p>
            <a:fld id="{3541C875-1AF3-F143-8278-AAAA97885D4C}" type="slidenum">
              <a:rPr lang="en-US" smtClean="0"/>
              <a:t>‹#›</a:t>
            </a:fld>
            <a:endParaRPr lang="en-US"/>
          </a:p>
        </p:txBody>
      </p:sp>
    </p:spTree>
    <p:extLst>
      <p:ext uri="{BB962C8B-B14F-4D97-AF65-F5344CB8AC3E}">
        <p14:creationId xmlns:p14="http://schemas.microsoft.com/office/powerpoint/2010/main" val="2629169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2.svg"/><Relationship Id="rId2" Type="http://schemas.openxmlformats.org/officeDocument/2006/relationships/slideLayout" Target="../slideLayouts/slideLayout13.xml"/><Relationship Id="rId16"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7C9C3B0-E1C1-9EDD-36D9-BB17F3EBAE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D01522A-BAC3-0723-00E9-184205B8F9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5AA722C-A84C-956E-7228-1D10FE214D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1FFEFE-849D-0848-AC98-72AD0C4AC8E1}" type="datetimeFigureOut">
              <a:rPr lang="en-US" smtClean="0"/>
              <a:t>9/12/2024</a:t>
            </a:fld>
            <a:endParaRPr lang="en-US"/>
          </a:p>
        </p:txBody>
      </p:sp>
      <p:sp>
        <p:nvSpPr>
          <p:cNvPr id="5" name="Footer Placeholder 4">
            <a:extLst>
              <a:ext uri="{FF2B5EF4-FFF2-40B4-BE49-F238E27FC236}">
                <a16:creationId xmlns:a16="http://schemas.microsoft.com/office/drawing/2014/main" id="{25A04D23-2CA7-6C9F-1348-146C928182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0D665AA-11CC-DBDF-9AA5-534B24D7C1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41C875-1AF3-F143-8278-AAAA97885D4C}" type="slidenum">
              <a:rPr lang="en-US" smtClean="0"/>
              <a:t>‹#›</a:t>
            </a:fld>
            <a:endParaRPr lang="en-US"/>
          </a:p>
        </p:txBody>
      </p:sp>
    </p:spTree>
    <p:extLst>
      <p:ext uri="{BB962C8B-B14F-4D97-AF65-F5344CB8AC3E}">
        <p14:creationId xmlns:p14="http://schemas.microsoft.com/office/powerpoint/2010/main" val="24376961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4D007C-0C00-4B31-D905-21DB5134F869}"/>
              </a:ext>
            </a:extLst>
          </p:cNvPr>
          <p:cNvSpPr>
            <a:spLocks noGrp="1"/>
          </p:cNvSpPr>
          <p:nvPr>
            <p:ph type="title"/>
          </p:nvPr>
        </p:nvSpPr>
        <p:spPr>
          <a:xfrm>
            <a:off x="731520" y="365125"/>
            <a:ext cx="10723418" cy="70721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7AC7EDD-BCE5-05C1-9CD9-A5A812FE561A}"/>
              </a:ext>
            </a:extLst>
          </p:cNvPr>
          <p:cNvSpPr>
            <a:spLocks noGrp="1"/>
          </p:cNvSpPr>
          <p:nvPr>
            <p:ph type="body" idx="1"/>
          </p:nvPr>
        </p:nvSpPr>
        <p:spPr>
          <a:xfrm>
            <a:off x="706582" y="1579418"/>
            <a:ext cx="10748356" cy="45165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Graphic 4">
            <a:extLst>
              <a:ext uri="{FF2B5EF4-FFF2-40B4-BE49-F238E27FC236}">
                <a16:creationId xmlns:a16="http://schemas.microsoft.com/office/drawing/2014/main" id="{CF7DA73C-32AA-49E3-A739-904DEB5F54C9}"/>
              </a:ext>
            </a:extLst>
          </p:cNvPr>
          <p:cNvPicPr>
            <a:picLocks noChangeAspect="1"/>
          </p:cNvPicPr>
          <p:nvPr userDrawn="1"/>
        </p:nvPicPr>
        <p:blipFill>
          <a:blip r:embed="rId16">
            <a:extLst>
              <a:ext uri="{96DAC541-7B7A-43D3-8B79-37D633B846F1}">
                <asvg:svgBlip xmlns:asvg="http://schemas.microsoft.com/office/drawing/2016/SVG/main" r:embed="rId17"/>
              </a:ext>
            </a:extLst>
          </a:blip>
          <a:stretch>
            <a:fillRect/>
          </a:stretch>
        </p:blipFill>
        <p:spPr>
          <a:xfrm>
            <a:off x="10931063" y="6268485"/>
            <a:ext cx="1047750" cy="501582"/>
          </a:xfrm>
          <a:prstGeom prst="rect">
            <a:avLst/>
          </a:prstGeom>
        </p:spPr>
      </p:pic>
    </p:spTree>
    <p:extLst>
      <p:ext uri="{BB962C8B-B14F-4D97-AF65-F5344CB8AC3E}">
        <p14:creationId xmlns:p14="http://schemas.microsoft.com/office/powerpoint/2010/main" val="5695590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914400" rtl="0" eaLnBrk="1" latinLnBrk="0" hangingPunct="1">
        <a:lnSpc>
          <a:spcPct val="90000"/>
        </a:lnSpc>
        <a:spcBef>
          <a:spcPct val="0"/>
        </a:spcBef>
        <a:buNone/>
        <a:defRPr sz="2800" b="1" kern="1200">
          <a:solidFill>
            <a:srgbClr val="0033CC"/>
          </a:solidFill>
          <a:latin typeface="Poppins" panose="00000500000000000000" pitchFamily="2" charset="0"/>
          <a:ea typeface="+mj-ea"/>
          <a:cs typeface="Poppins" panose="000005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svg"/><Relationship Id="rId7" Type="http://schemas.openxmlformats.org/officeDocument/2006/relationships/image" Target="../media/image24.svg"/><Relationship Id="rId2" Type="http://schemas.openxmlformats.org/officeDocument/2006/relationships/image" Target="../media/image19.png"/><Relationship Id="rId1" Type="http://schemas.openxmlformats.org/officeDocument/2006/relationships/slideLayout" Target="../slideLayouts/slideLayout13.xml"/><Relationship Id="rId6" Type="http://schemas.openxmlformats.org/officeDocument/2006/relationships/image" Target="../media/image23.png"/><Relationship Id="rId5" Type="http://schemas.openxmlformats.org/officeDocument/2006/relationships/image" Target="../media/image22.svg"/><Relationship Id="rId4" Type="http://schemas.openxmlformats.org/officeDocument/2006/relationships/image" Target="../media/image21.png"/><Relationship Id="rId9" Type="http://schemas.openxmlformats.org/officeDocument/2006/relationships/image" Target="../media/image26.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3.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7" name="Rectangle 86">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picture containing person, outdoor&#10;&#10;Description automatically generated">
            <a:extLst>
              <a:ext uri="{FF2B5EF4-FFF2-40B4-BE49-F238E27FC236}">
                <a16:creationId xmlns:a16="http://schemas.microsoft.com/office/drawing/2014/main" id="{71074773-DA66-5457-361B-4FA9990F8DB2}"/>
              </a:ext>
            </a:extLst>
          </p:cNvPr>
          <p:cNvPicPr>
            <a:picLocks noChangeAspect="1"/>
          </p:cNvPicPr>
          <p:nvPr/>
        </p:nvPicPr>
        <p:blipFill rotWithShape="1">
          <a:blip r:embed="rId3"/>
          <a:srcRect l="24508" t="9091" r="21552" b="1"/>
          <a:stretch/>
        </p:blipFill>
        <p:spPr>
          <a:xfrm rot="5400000">
            <a:off x="4428744" y="-905256"/>
            <a:ext cx="6858000" cy="8668512"/>
          </a:xfrm>
          <a:prstGeom prst="rect">
            <a:avLst/>
          </a:prstGeom>
        </p:spPr>
      </p:pic>
      <p:sp>
        <p:nvSpPr>
          <p:cNvPr id="89" name="Rectangle 88">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06D1B7-B314-0AA5-01C8-E43A85531CDD}"/>
              </a:ext>
            </a:extLst>
          </p:cNvPr>
          <p:cNvSpPr>
            <a:spLocks noGrp="1"/>
          </p:cNvSpPr>
          <p:nvPr>
            <p:ph type="ctrTitle"/>
          </p:nvPr>
        </p:nvSpPr>
        <p:spPr>
          <a:xfrm>
            <a:off x="477981" y="1122363"/>
            <a:ext cx="4023360" cy="3204134"/>
          </a:xfrm>
        </p:spPr>
        <p:txBody>
          <a:bodyPr vert="horz" lIns="91440" tIns="45720" rIns="91440" bIns="45720" rtlCol="0" anchor="b">
            <a:normAutofit fontScale="90000"/>
          </a:bodyPr>
          <a:lstStyle/>
          <a:p>
            <a:pPr algn="l"/>
            <a:r>
              <a:rPr lang="fr-FR" sz="4800" b="1">
                <a:solidFill>
                  <a:schemeClr val="bg1"/>
                </a:solidFill>
              </a:rPr>
              <a:t>Considérations pratiques concernant la vaccination contre le virus Ebola</a:t>
            </a:r>
          </a:p>
        </p:txBody>
      </p:sp>
      <p:sp>
        <p:nvSpPr>
          <p:cNvPr id="4" name="TextBox 3">
            <a:extLst>
              <a:ext uri="{FF2B5EF4-FFF2-40B4-BE49-F238E27FC236}">
                <a16:creationId xmlns:a16="http://schemas.microsoft.com/office/drawing/2014/main" id="{EDCB51B1-1BCF-489D-B6D1-42F784A91D08}"/>
              </a:ext>
            </a:extLst>
          </p:cNvPr>
          <p:cNvSpPr txBox="1"/>
          <p:nvPr/>
        </p:nvSpPr>
        <p:spPr>
          <a:xfrm>
            <a:off x="8959507" y="6683061"/>
            <a:ext cx="4023359" cy="1208141"/>
          </a:xfrm>
          <a:prstGeom prst="rect">
            <a:avLst/>
          </a:prstGeom>
        </p:spPr>
        <p:txBody>
          <a:bodyPr vert="horz" lIns="91440" tIns="45720" rIns="91440" bIns="45720" rtlCol="0">
            <a:normAutofit/>
          </a:bodyPr>
          <a:lstStyle/>
          <a:p>
            <a:pPr>
              <a:lnSpc>
                <a:spcPct val="90000"/>
              </a:lnSpc>
              <a:spcBef>
                <a:spcPts val="1000"/>
              </a:spcBef>
            </a:pPr>
            <a:r>
              <a:rPr lang="fr-FR" sz="600" i="1">
                <a:solidFill>
                  <a:schemeClr val="bg1"/>
                </a:solidFill>
              </a:rPr>
              <a:t>Photo : OMS/Alejandro Costa</a:t>
            </a:r>
          </a:p>
        </p:txBody>
      </p:sp>
      <p:sp>
        <p:nvSpPr>
          <p:cNvPr id="91" name="Rectangle 9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3" name="Rectangle 9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5897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2E9656E-2EA5-46CA-8AA7-0506EB6D2C12}"/>
              </a:ext>
            </a:extLst>
          </p:cNvPr>
          <p:cNvSpPr>
            <a:spLocks noGrp="1"/>
          </p:cNvSpPr>
          <p:nvPr>
            <p:ph type="title"/>
          </p:nvPr>
        </p:nvSpPr>
        <p:spPr/>
        <p:txBody>
          <a:bodyPr>
            <a:normAutofit/>
          </a:bodyPr>
          <a:lstStyle/>
          <a:p>
            <a:r>
              <a:rPr lang="fr-FR" sz="2500"/>
              <a:t>Transport - du pôle secondaire au site de vaccination</a:t>
            </a:r>
          </a:p>
        </p:txBody>
      </p:sp>
      <p:sp>
        <p:nvSpPr>
          <p:cNvPr id="3" name="Content Placeholder 2">
            <a:extLst>
              <a:ext uri="{FF2B5EF4-FFF2-40B4-BE49-F238E27FC236}">
                <a16:creationId xmlns:a16="http://schemas.microsoft.com/office/drawing/2014/main" id="{7A73CF53-6542-75D5-5126-5124B11E9F94}"/>
              </a:ext>
            </a:extLst>
          </p:cNvPr>
          <p:cNvSpPr>
            <a:spLocks noGrp="1"/>
          </p:cNvSpPr>
          <p:nvPr>
            <p:ph idx="1"/>
          </p:nvPr>
        </p:nvSpPr>
        <p:spPr/>
        <p:txBody>
          <a:bodyPr vert="horz" lIns="91440" tIns="45720" rIns="91440" bIns="45720" rtlCol="0" anchor="t">
            <a:normAutofit/>
          </a:bodyPr>
          <a:lstStyle/>
          <a:p>
            <a:r>
              <a:rPr lang="fr-FR"/>
              <a:t>Le transport entre le pôle secondaire et les sites de vaccination peut se faire de deux manières :</a:t>
            </a:r>
          </a:p>
          <a:p>
            <a:pPr lvl="1"/>
            <a:r>
              <a:rPr lang="fr-FR"/>
              <a:t>Si le voyage ne dure pas plus d’une journée, les vaccins peuvent être transportés avec des porte-vaccins, des poches de glace et un thermomètre ou un enregistreur de température.</a:t>
            </a:r>
          </a:p>
          <a:p>
            <a:pPr lvl="1"/>
            <a:r>
              <a:rPr lang="fr-FR"/>
              <a:t>Si la durée totale du voyage est supérieure à un jour,️ les vaccins doivent être transportés vers les sites de vaccination à l’aide d’un site ARKTEK®️ ou dans des boîtes isothermes avec de la glace sèche.</a:t>
            </a:r>
          </a:p>
        </p:txBody>
      </p:sp>
      <p:pic>
        <p:nvPicPr>
          <p:cNvPr id="4" name="Picture 3">
            <a:extLst>
              <a:ext uri="{FF2B5EF4-FFF2-40B4-BE49-F238E27FC236}">
                <a16:creationId xmlns:a16="http://schemas.microsoft.com/office/drawing/2014/main" id="{88D6C66D-3AB6-CE3E-5F5F-01DA0874C9F6}"/>
              </a:ext>
            </a:extLst>
          </p:cNvPr>
          <p:cNvPicPr>
            <a:picLocks noChangeAspect="1"/>
          </p:cNvPicPr>
          <p:nvPr/>
        </p:nvPicPr>
        <p:blipFill>
          <a:blip r:embed="rId2"/>
          <a:stretch>
            <a:fillRect/>
          </a:stretch>
        </p:blipFill>
        <p:spPr>
          <a:xfrm rot="5400000">
            <a:off x="6691531" y="4299155"/>
            <a:ext cx="1963198" cy="2294040"/>
          </a:xfrm>
          <a:prstGeom prst="rect">
            <a:avLst/>
          </a:prstGeom>
        </p:spPr>
      </p:pic>
      <p:pic>
        <p:nvPicPr>
          <p:cNvPr id="5" name="Picture 4" descr="A group of people standing next to a truck&#10;&#10;Description automatically generated with low confidence">
            <a:extLst>
              <a:ext uri="{FF2B5EF4-FFF2-40B4-BE49-F238E27FC236}">
                <a16:creationId xmlns:a16="http://schemas.microsoft.com/office/drawing/2014/main" id="{5DF36102-9257-3779-8327-C91717A46BE6}"/>
              </a:ext>
            </a:extLst>
          </p:cNvPr>
          <p:cNvPicPr>
            <a:picLocks noChangeAspect="1"/>
          </p:cNvPicPr>
          <p:nvPr/>
        </p:nvPicPr>
        <p:blipFill>
          <a:blip r:embed="rId3"/>
          <a:stretch>
            <a:fillRect/>
          </a:stretch>
        </p:blipFill>
        <p:spPr>
          <a:xfrm>
            <a:off x="1635573" y="4480999"/>
            <a:ext cx="3084808" cy="1891357"/>
          </a:xfrm>
          <a:prstGeom prst="rect">
            <a:avLst/>
          </a:prstGeom>
        </p:spPr>
      </p:pic>
      <p:sp>
        <p:nvSpPr>
          <p:cNvPr id="6" name="Arrow: Right 5">
            <a:extLst>
              <a:ext uri="{FF2B5EF4-FFF2-40B4-BE49-F238E27FC236}">
                <a16:creationId xmlns:a16="http://schemas.microsoft.com/office/drawing/2014/main" id="{C3CF62ED-70D3-9589-5EA4-F458EA6116FE}"/>
              </a:ext>
            </a:extLst>
          </p:cNvPr>
          <p:cNvSpPr/>
          <p:nvPr/>
        </p:nvSpPr>
        <p:spPr>
          <a:xfrm>
            <a:off x="5100439" y="5161016"/>
            <a:ext cx="1129186" cy="23513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s-AR"/>
          </a:p>
        </p:txBody>
      </p:sp>
      <p:sp>
        <p:nvSpPr>
          <p:cNvPr id="10" name="Title 1">
            <a:extLst>
              <a:ext uri="{FF2B5EF4-FFF2-40B4-BE49-F238E27FC236}">
                <a16:creationId xmlns:a16="http://schemas.microsoft.com/office/drawing/2014/main" id="{23DEEE86-418F-EB92-8097-F946F0C17E6F}"/>
              </a:ext>
            </a:extLst>
          </p:cNvPr>
          <p:cNvSpPr txBox="1">
            <a:spLocks/>
          </p:cNvSpPr>
          <p:nvPr/>
        </p:nvSpPr>
        <p:spPr>
          <a:xfrm>
            <a:off x="-594422" y="983896"/>
            <a:ext cx="10629606"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600">
              <a:solidFill>
                <a:schemeClr val="accent1"/>
              </a:solidFill>
              <a:latin typeface="Atkinson Hyperlegible" pitchFamily="2" charset="77"/>
            </a:endParaRPr>
          </a:p>
        </p:txBody>
      </p:sp>
      <p:sp>
        <p:nvSpPr>
          <p:cNvPr id="7" name="TextBox 6">
            <a:extLst>
              <a:ext uri="{FF2B5EF4-FFF2-40B4-BE49-F238E27FC236}">
                <a16:creationId xmlns:a16="http://schemas.microsoft.com/office/drawing/2014/main" id="{BE0BA163-D608-4A12-93DC-5575C9C2D936}"/>
              </a:ext>
            </a:extLst>
          </p:cNvPr>
          <p:cNvSpPr txBox="1"/>
          <p:nvPr/>
        </p:nvSpPr>
        <p:spPr>
          <a:xfrm>
            <a:off x="1279220" y="6455789"/>
            <a:ext cx="4150191" cy="307777"/>
          </a:xfrm>
          <a:prstGeom prst="rect">
            <a:avLst/>
          </a:prstGeom>
          <a:noFill/>
        </p:spPr>
        <p:txBody>
          <a:bodyPr wrap="square" rtlCol="0">
            <a:spAutoFit/>
          </a:bodyPr>
          <a:lstStyle/>
          <a:p>
            <a:r>
              <a:rPr lang="fr-FR" sz="1400" i="1"/>
              <a:t>Photos : OMS/Alejandro Costa</a:t>
            </a:r>
          </a:p>
        </p:txBody>
      </p:sp>
    </p:spTree>
    <p:extLst>
      <p:ext uri="{BB962C8B-B14F-4D97-AF65-F5344CB8AC3E}">
        <p14:creationId xmlns:p14="http://schemas.microsoft.com/office/powerpoint/2010/main" val="21755435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a:extLst>
              <a:ext uri="{FF2B5EF4-FFF2-40B4-BE49-F238E27FC236}">
                <a16:creationId xmlns:a16="http://schemas.microsoft.com/office/drawing/2014/main" id="{1855E513-5ED2-031E-19FE-6777337F4734}"/>
              </a:ext>
            </a:extLst>
          </p:cNvPr>
          <p:cNvSpPr txBox="1">
            <a:spLocks/>
          </p:cNvSpPr>
          <p:nvPr/>
        </p:nvSpPr>
        <p:spPr>
          <a:xfrm>
            <a:off x="551399" y="4057115"/>
            <a:ext cx="2354508" cy="143968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800">
                <a:latin typeface="Atkinson Hyperlegible" pitchFamily="2" charset="77"/>
              </a:rPr>
              <a:t>Nombre de personnes à vacciner = 2500</a:t>
            </a:r>
          </a:p>
          <a:p>
            <a:pPr marL="0" indent="0">
              <a:buNone/>
            </a:pPr>
            <a:r>
              <a:rPr lang="fr-FR" sz="1800">
                <a:latin typeface="Atkinson Hyperlegible" pitchFamily="2" charset="77"/>
              </a:rPr>
              <a:t>Nombre de vaccins nécessaires = 2500</a:t>
            </a:r>
            <a:endParaRPr lang="fr-FR">
              <a:latin typeface="Atkinson Hyperlegible" pitchFamily="2" charset="77"/>
            </a:endParaRPr>
          </a:p>
        </p:txBody>
      </p:sp>
      <p:pic>
        <p:nvPicPr>
          <p:cNvPr id="10" name="Graphic 9" descr="Group with solid fill">
            <a:extLst>
              <a:ext uri="{FF2B5EF4-FFF2-40B4-BE49-F238E27FC236}">
                <a16:creationId xmlns:a16="http://schemas.microsoft.com/office/drawing/2014/main" id="{C5B27D42-AB61-35E5-99B1-9D98B67EDE4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27305" y="2614624"/>
            <a:ext cx="1479631" cy="1479631"/>
          </a:xfrm>
          <a:prstGeom prst="rect">
            <a:avLst/>
          </a:prstGeom>
        </p:spPr>
      </p:pic>
      <p:pic>
        <p:nvPicPr>
          <p:cNvPr id="12" name="Graphic 11" descr="Needle with solid fill">
            <a:extLst>
              <a:ext uri="{FF2B5EF4-FFF2-40B4-BE49-F238E27FC236}">
                <a16:creationId xmlns:a16="http://schemas.microsoft.com/office/drawing/2014/main" id="{41E7718D-9C85-2FAB-AE9B-31D426999D3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92188" y="1990721"/>
            <a:ext cx="914400" cy="914400"/>
          </a:xfrm>
          <a:prstGeom prst="rect">
            <a:avLst/>
          </a:prstGeom>
        </p:spPr>
      </p:pic>
      <p:pic>
        <p:nvPicPr>
          <p:cNvPr id="15" name="Graphic 14" descr="Packing Box Open with solid fill">
            <a:extLst>
              <a:ext uri="{FF2B5EF4-FFF2-40B4-BE49-F238E27FC236}">
                <a16:creationId xmlns:a16="http://schemas.microsoft.com/office/drawing/2014/main" id="{47419E64-BC66-9D77-3027-C3D82D17508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643645" y="2585870"/>
            <a:ext cx="1142999" cy="1142999"/>
          </a:xfrm>
          <a:prstGeom prst="rect">
            <a:avLst/>
          </a:prstGeom>
        </p:spPr>
      </p:pic>
      <p:sp>
        <p:nvSpPr>
          <p:cNvPr id="16" name="Content Placeholder 4">
            <a:extLst>
              <a:ext uri="{FF2B5EF4-FFF2-40B4-BE49-F238E27FC236}">
                <a16:creationId xmlns:a16="http://schemas.microsoft.com/office/drawing/2014/main" id="{46E00757-8606-EBA0-265A-FA6A79E7D0A0}"/>
              </a:ext>
            </a:extLst>
          </p:cNvPr>
          <p:cNvSpPr txBox="1">
            <a:spLocks/>
          </p:cNvSpPr>
          <p:nvPr/>
        </p:nvSpPr>
        <p:spPr>
          <a:xfrm>
            <a:off x="3377046" y="4017215"/>
            <a:ext cx="2248622" cy="2762623"/>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800">
                <a:latin typeface="Atkinson Hyperlegible" pitchFamily="2" charset="77"/>
              </a:rPr>
              <a:t>Nombre de boîtes nécessaires (10 flacons par boîte) = 2500 ÷ 10</a:t>
            </a:r>
            <a:endParaRPr lang="fr-FR">
              <a:latin typeface="Atkinson Hyperlegible" pitchFamily="2" charset="77"/>
              <a:cs typeface="Calibri"/>
            </a:endParaRPr>
          </a:p>
          <a:p>
            <a:pPr marL="0" indent="0">
              <a:buNone/>
            </a:pPr>
            <a:r>
              <a:rPr lang="fr-FR" sz="1800">
                <a:latin typeface="Atkinson Hyperlegible" pitchFamily="2" charset="77"/>
              </a:rPr>
              <a:t>= 250 boîtes de vaccin </a:t>
            </a:r>
            <a:endParaRPr lang="fr-FR" sz="1800">
              <a:latin typeface="Atkinson Hyperlegible" pitchFamily="2" charset="77"/>
              <a:cs typeface="Calibri"/>
            </a:endParaRPr>
          </a:p>
        </p:txBody>
      </p:sp>
      <p:sp>
        <p:nvSpPr>
          <p:cNvPr id="17" name="Content Placeholder 4">
            <a:extLst>
              <a:ext uri="{FF2B5EF4-FFF2-40B4-BE49-F238E27FC236}">
                <a16:creationId xmlns:a16="http://schemas.microsoft.com/office/drawing/2014/main" id="{F289CEAB-4691-E495-7712-A989ED6DA5DF}"/>
              </a:ext>
            </a:extLst>
          </p:cNvPr>
          <p:cNvSpPr txBox="1">
            <a:spLocks/>
          </p:cNvSpPr>
          <p:nvPr/>
        </p:nvSpPr>
        <p:spPr>
          <a:xfrm>
            <a:off x="611076" y="1484661"/>
            <a:ext cx="9605539" cy="143968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2000">
                <a:latin typeface="Atkinson Hyperlegible" pitchFamily="2" charset="77"/>
              </a:rPr>
              <a:t>Voici un exemple de vaccination avec 2500 doses nécessaires.</a:t>
            </a:r>
            <a:endParaRPr lang="fr-FR" sz="2000">
              <a:latin typeface="Atkinson Hyperlegible" pitchFamily="2" charset="77"/>
              <a:cs typeface="Calibri"/>
            </a:endParaRPr>
          </a:p>
          <a:p>
            <a:pPr marL="0" indent="0">
              <a:buFont typeface="Arial" panose="020B0604020202020204" pitchFamily="34" charset="0"/>
              <a:buNone/>
            </a:pPr>
            <a:endParaRPr lang="fr-FR" sz="1800"/>
          </a:p>
        </p:txBody>
      </p:sp>
      <p:sp>
        <p:nvSpPr>
          <p:cNvPr id="3" name="Content Placeholder 4">
            <a:extLst>
              <a:ext uri="{FF2B5EF4-FFF2-40B4-BE49-F238E27FC236}">
                <a16:creationId xmlns:a16="http://schemas.microsoft.com/office/drawing/2014/main" id="{C2EA5E79-1964-F078-E02B-C1AAD5CA0DB7}"/>
              </a:ext>
            </a:extLst>
          </p:cNvPr>
          <p:cNvSpPr txBox="1">
            <a:spLocks/>
          </p:cNvSpPr>
          <p:nvPr/>
        </p:nvSpPr>
        <p:spPr>
          <a:xfrm>
            <a:off x="5866007" y="4077509"/>
            <a:ext cx="2452634" cy="282831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800">
                <a:latin typeface="Atkinson Hyperlegible" pitchFamily="2" charset="77"/>
              </a:rPr>
              <a:t>Total volume of vaccine boxes= 250 x 0.18dm</a:t>
            </a:r>
            <a:r>
              <a:rPr lang="fr-FR" sz="1800" baseline="30000">
                <a:latin typeface="Atkinson Hyperlegible" pitchFamily="2" charset="77"/>
              </a:rPr>
              <a:t>3</a:t>
            </a:r>
          </a:p>
          <a:p>
            <a:pPr marL="0" indent="0">
              <a:buNone/>
            </a:pPr>
            <a:r>
              <a:rPr lang="fr-FR" sz="1800">
                <a:latin typeface="Atkinson Hyperlegible" pitchFamily="2" charset="77"/>
              </a:rPr>
              <a:t>= 45 dm</a:t>
            </a:r>
            <a:r>
              <a:rPr lang="fr-FR" sz="1800" baseline="30000">
                <a:latin typeface="Atkinson Hyperlegible" pitchFamily="2" charset="77"/>
              </a:rPr>
              <a:t>3</a:t>
            </a:r>
            <a:r>
              <a:rPr lang="fr-FR" sz="1800">
                <a:latin typeface="Atkinson Hyperlegible" pitchFamily="2" charset="77"/>
              </a:rPr>
              <a:t> = 45 L</a:t>
            </a:r>
            <a:endParaRPr lang="fr-FR" sz="1800">
              <a:latin typeface="Atkinson Hyperlegible" pitchFamily="2" charset="77"/>
              <a:cs typeface="Calibri"/>
            </a:endParaRPr>
          </a:p>
          <a:p>
            <a:pPr marL="0" indent="0">
              <a:buNone/>
            </a:pPr>
            <a:endParaRPr lang="fr-FR" sz="1800">
              <a:ea typeface="+mn-lt"/>
              <a:cs typeface="+mn-lt"/>
            </a:endParaRPr>
          </a:p>
        </p:txBody>
      </p:sp>
      <p:sp>
        <p:nvSpPr>
          <p:cNvPr id="7" name="Content Placeholder 4">
            <a:extLst>
              <a:ext uri="{FF2B5EF4-FFF2-40B4-BE49-F238E27FC236}">
                <a16:creationId xmlns:a16="http://schemas.microsoft.com/office/drawing/2014/main" id="{C900E195-41DC-F87B-0A1A-489B1FE6BFEF}"/>
              </a:ext>
            </a:extLst>
          </p:cNvPr>
          <p:cNvSpPr txBox="1">
            <a:spLocks/>
          </p:cNvSpPr>
          <p:nvPr/>
        </p:nvSpPr>
        <p:spPr>
          <a:xfrm>
            <a:off x="8922455" y="3932991"/>
            <a:ext cx="2452634" cy="282831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800">
                <a:latin typeface="Atkinson Hyperlegible" pitchFamily="2" charset="77"/>
              </a:rPr>
              <a:t>Capacité de l’espace de congélation ultra-froid = 45 x 1,3</a:t>
            </a:r>
          </a:p>
          <a:p>
            <a:pPr marL="0" indent="0">
              <a:buNone/>
            </a:pPr>
            <a:r>
              <a:rPr lang="fr-FR"/>
              <a:t> </a:t>
            </a:r>
            <a:r>
              <a:rPr lang="fr-FR" sz="1800"/>
              <a:t>=58.5 L,</a:t>
            </a:r>
          </a:p>
          <a:p>
            <a:pPr marL="0" indent="0">
              <a:buNone/>
            </a:pPr>
            <a:endParaRPr lang="fr-FR" sz="1800">
              <a:ea typeface="+mn-lt"/>
              <a:cs typeface="+mn-lt"/>
            </a:endParaRPr>
          </a:p>
        </p:txBody>
      </p:sp>
      <p:grpSp>
        <p:nvGrpSpPr>
          <p:cNvPr id="14" name="Group 13">
            <a:extLst>
              <a:ext uri="{FF2B5EF4-FFF2-40B4-BE49-F238E27FC236}">
                <a16:creationId xmlns:a16="http://schemas.microsoft.com/office/drawing/2014/main" id="{50E4D5BC-C32D-6583-7518-41F6901B1087}"/>
              </a:ext>
            </a:extLst>
          </p:cNvPr>
          <p:cNvGrpSpPr/>
          <p:nvPr/>
        </p:nvGrpSpPr>
        <p:grpSpPr>
          <a:xfrm>
            <a:off x="3604511" y="2044828"/>
            <a:ext cx="1211723" cy="2062811"/>
            <a:chOff x="3496490" y="2179656"/>
            <a:chExt cx="1211723" cy="2062811"/>
          </a:xfrm>
        </p:grpSpPr>
        <p:pic>
          <p:nvPicPr>
            <p:cNvPr id="37" name="Graphic 36" descr="Stop with solid fill">
              <a:extLst>
                <a:ext uri="{FF2B5EF4-FFF2-40B4-BE49-F238E27FC236}">
                  <a16:creationId xmlns:a16="http://schemas.microsoft.com/office/drawing/2014/main" id="{0B4D0E20-65B2-0E85-07B6-4DCBE2B70A6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496490" y="2179656"/>
              <a:ext cx="1211723" cy="2062811"/>
            </a:xfrm>
            <a:prstGeom prst="rect">
              <a:avLst/>
            </a:prstGeom>
          </p:spPr>
        </p:pic>
        <p:grpSp>
          <p:nvGrpSpPr>
            <p:cNvPr id="13" name="Group 12">
              <a:extLst>
                <a:ext uri="{FF2B5EF4-FFF2-40B4-BE49-F238E27FC236}">
                  <a16:creationId xmlns:a16="http://schemas.microsoft.com/office/drawing/2014/main" id="{F970540B-4EB3-36FA-195A-1A92E4A85C50}"/>
                </a:ext>
              </a:extLst>
            </p:cNvPr>
            <p:cNvGrpSpPr/>
            <p:nvPr/>
          </p:nvGrpSpPr>
          <p:grpSpPr>
            <a:xfrm>
              <a:off x="3755668" y="2503110"/>
              <a:ext cx="641921" cy="1432677"/>
              <a:chOff x="3737497" y="2493774"/>
              <a:chExt cx="641921" cy="1432677"/>
            </a:xfrm>
          </p:grpSpPr>
          <p:sp>
            <p:nvSpPr>
              <p:cNvPr id="39" name="Oval 38">
                <a:extLst>
                  <a:ext uri="{FF2B5EF4-FFF2-40B4-BE49-F238E27FC236}">
                    <a16:creationId xmlns:a16="http://schemas.microsoft.com/office/drawing/2014/main" id="{108CD8FF-8540-D3A2-97BD-09A643520B61}"/>
                  </a:ext>
                </a:extLst>
              </p:cNvPr>
              <p:cNvSpPr/>
              <p:nvPr/>
            </p:nvSpPr>
            <p:spPr>
              <a:xfrm>
                <a:off x="3737497" y="2493774"/>
                <a:ext cx="230037" cy="25879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A978671F-E54B-7AF0-C4B3-EAD7F7ACAFDB}"/>
                  </a:ext>
                </a:extLst>
              </p:cNvPr>
              <p:cNvSpPr/>
              <p:nvPr/>
            </p:nvSpPr>
            <p:spPr>
              <a:xfrm>
                <a:off x="4149381" y="2496436"/>
                <a:ext cx="230037" cy="25879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EB4F6A66-22DD-428F-60B5-54E07DABEA92}"/>
                  </a:ext>
                </a:extLst>
              </p:cNvPr>
              <p:cNvSpPr/>
              <p:nvPr/>
            </p:nvSpPr>
            <p:spPr>
              <a:xfrm>
                <a:off x="3737497" y="2761885"/>
                <a:ext cx="230037" cy="25879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D9EA05B-64AF-9A8F-62A9-62D72F087393}"/>
                  </a:ext>
                </a:extLst>
              </p:cNvPr>
              <p:cNvSpPr/>
              <p:nvPr/>
            </p:nvSpPr>
            <p:spPr>
              <a:xfrm>
                <a:off x="4149381" y="2751409"/>
                <a:ext cx="230037" cy="25879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D3A4B13D-8EE4-5F38-0BAF-361D65DF10E9}"/>
                  </a:ext>
                </a:extLst>
              </p:cNvPr>
              <p:cNvSpPr/>
              <p:nvPr/>
            </p:nvSpPr>
            <p:spPr>
              <a:xfrm>
                <a:off x="3737497" y="3072330"/>
                <a:ext cx="230037" cy="25879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F8A69871-CCD9-F020-38AD-E9307B3C643C}"/>
                  </a:ext>
                </a:extLst>
              </p:cNvPr>
              <p:cNvSpPr/>
              <p:nvPr/>
            </p:nvSpPr>
            <p:spPr>
              <a:xfrm>
                <a:off x="4149381" y="3074992"/>
                <a:ext cx="230037" cy="25879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79024E3-D836-E326-AE50-C87F175FA489}"/>
                  </a:ext>
                </a:extLst>
              </p:cNvPr>
              <p:cNvSpPr/>
              <p:nvPr/>
            </p:nvSpPr>
            <p:spPr>
              <a:xfrm>
                <a:off x="3737497" y="3382774"/>
                <a:ext cx="230037" cy="25879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245C74C0-C1C2-EDC5-291F-B6D2FD51D2ED}"/>
                  </a:ext>
                </a:extLst>
              </p:cNvPr>
              <p:cNvSpPr/>
              <p:nvPr/>
            </p:nvSpPr>
            <p:spPr>
              <a:xfrm>
                <a:off x="4149381" y="3385436"/>
                <a:ext cx="230037" cy="25879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D623FDDA-CD5C-7859-E96A-2E1E6047F5AB}"/>
                  </a:ext>
                </a:extLst>
              </p:cNvPr>
              <p:cNvSpPr/>
              <p:nvPr/>
            </p:nvSpPr>
            <p:spPr>
              <a:xfrm>
                <a:off x="3737497" y="3664996"/>
                <a:ext cx="230037" cy="25879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01CBC587-60AF-7C8A-55BF-DFF5195B5FFE}"/>
                  </a:ext>
                </a:extLst>
              </p:cNvPr>
              <p:cNvSpPr/>
              <p:nvPr/>
            </p:nvSpPr>
            <p:spPr>
              <a:xfrm>
                <a:off x="4149381" y="3667659"/>
                <a:ext cx="230037" cy="25879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 name="Group 10">
            <a:extLst>
              <a:ext uri="{FF2B5EF4-FFF2-40B4-BE49-F238E27FC236}">
                <a16:creationId xmlns:a16="http://schemas.microsoft.com/office/drawing/2014/main" id="{2049CD72-A8D6-739A-B421-87F98A8CD220}"/>
              </a:ext>
            </a:extLst>
          </p:cNvPr>
          <p:cNvGrpSpPr/>
          <p:nvPr/>
        </p:nvGrpSpPr>
        <p:grpSpPr>
          <a:xfrm>
            <a:off x="6139609" y="2251362"/>
            <a:ext cx="1584105" cy="1681629"/>
            <a:chOff x="6139609" y="2362575"/>
            <a:chExt cx="1584105" cy="1681629"/>
          </a:xfrm>
        </p:grpSpPr>
        <p:grpSp>
          <p:nvGrpSpPr>
            <p:cNvPr id="62" name="Group 61">
              <a:extLst>
                <a:ext uri="{FF2B5EF4-FFF2-40B4-BE49-F238E27FC236}">
                  <a16:creationId xmlns:a16="http://schemas.microsoft.com/office/drawing/2014/main" id="{EBD56EC9-4F7E-95B0-1824-D4519E787608}"/>
                </a:ext>
              </a:extLst>
            </p:cNvPr>
            <p:cNvGrpSpPr/>
            <p:nvPr/>
          </p:nvGrpSpPr>
          <p:grpSpPr>
            <a:xfrm>
              <a:off x="6148914" y="3129804"/>
              <a:ext cx="1574800" cy="914400"/>
              <a:chOff x="6486164" y="2944857"/>
              <a:chExt cx="1574800" cy="914400"/>
            </a:xfrm>
          </p:grpSpPr>
          <p:pic>
            <p:nvPicPr>
              <p:cNvPr id="59" name="Graphic 58" descr="Stop with solid fill">
                <a:extLst>
                  <a:ext uri="{FF2B5EF4-FFF2-40B4-BE49-F238E27FC236}">
                    <a16:creationId xmlns:a16="http://schemas.microsoft.com/office/drawing/2014/main" id="{35CE4DD9-5C9C-C266-B942-07EB4DB4174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486164" y="2944857"/>
                <a:ext cx="579120" cy="914400"/>
              </a:xfrm>
              <a:prstGeom prst="rect">
                <a:avLst/>
              </a:prstGeom>
            </p:spPr>
          </p:pic>
          <p:pic>
            <p:nvPicPr>
              <p:cNvPr id="60" name="Graphic 59" descr="Stop with solid fill">
                <a:extLst>
                  <a:ext uri="{FF2B5EF4-FFF2-40B4-BE49-F238E27FC236}">
                    <a16:creationId xmlns:a16="http://schemas.microsoft.com/office/drawing/2014/main" id="{5A2F1242-A11C-C16A-64EE-C02EFEB086F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984004" y="2944857"/>
                <a:ext cx="579120" cy="914400"/>
              </a:xfrm>
              <a:prstGeom prst="rect">
                <a:avLst/>
              </a:prstGeom>
            </p:spPr>
          </p:pic>
          <p:pic>
            <p:nvPicPr>
              <p:cNvPr id="61" name="Graphic 60" descr="Stop with solid fill">
                <a:extLst>
                  <a:ext uri="{FF2B5EF4-FFF2-40B4-BE49-F238E27FC236}">
                    <a16:creationId xmlns:a16="http://schemas.microsoft.com/office/drawing/2014/main" id="{D75135CD-D6D3-DF22-6F35-F83E5C826AB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481844" y="2944857"/>
                <a:ext cx="579120" cy="914400"/>
              </a:xfrm>
              <a:prstGeom prst="rect">
                <a:avLst/>
              </a:prstGeom>
            </p:spPr>
          </p:pic>
        </p:grpSp>
        <p:grpSp>
          <p:nvGrpSpPr>
            <p:cNvPr id="72" name="Group 71">
              <a:extLst>
                <a:ext uri="{FF2B5EF4-FFF2-40B4-BE49-F238E27FC236}">
                  <a16:creationId xmlns:a16="http://schemas.microsoft.com/office/drawing/2014/main" id="{60F37163-E96F-E997-3042-59BC8EAC5594}"/>
                </a:ext>
              </a:extLst>
            </p:cNvPr>
            <p:cNvGrpSpPr/>
            <p:nvPr/>
          </p:nvGrpSpPr>
          <p:grpSpPr>
            <a:xfrm>
              <a:off x="6139609" y="2362575"/>
              <a:ext cx="1574800" cy="914400"/>
              <a:chOff x="6486164" y="2944857"/>
              <a:chExt cx="1574800" cy="914400"/>
            </a:xfrm>
          </p:grpSpPr>
          <p:pic>
            <p:nvPicPr>
              <p:cNvPr id="69" name="Graphic 68" descr="Stop with solid fill">
                <a:extLst>
                  <a:ext uri="{FF2B5EF4-FFF2-40B4-BE49-F238E27FC236}">
                    <a16:creationId xmlns:a16="http://schemas.microsoft.com/office/drawing/2014/main" id="{2900BE54-5F63-D1A4-65BD-BA98887D2FB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486164" y="2944857"/>
                <a:ext cx="579120" cy="914400"/>
              </a:xfrm>
              <a:prstGeom prst="rect">
                <a:avLst/>
              </a:prstGeom>
            </p:spPr>
          </p:pic>
          <p:pic>
            <p:nvPicPr>
              <p:cNvPr id="70" name="Graphic 69" descr="Stop with solid fill">
                <a:extLst>
                  <a:ext uri="{FF2B5EF4-FFF2-40B4-BE49-F238E27FC236}">
                    <a16:creationId xmlns:a16="http://schemas.microsoft.com/office/drawing/2014/main" id="{82D26D1D-B7F7-574E-E29E-4026F16BC90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984004" y="2944857"/>
                <a:ext cx="579120" cy="914400"/>
              </a:xfrm>
              <a:prstGeom prst="rect">
                <a:avLst/>
              </a:prstGeom>
            </p:spPr>
          </p:pic>
          <p:pic>
            <p:nvPicPr>
              <p:cNvPr id="71" name="Graphic 70" descr="Stop with solid fill">
                <a:extLst>
                  <a:ext uri="{FF2B5EF4-FFF2-40B4-BE49-F238E27FC236}">
                    <a16:creationId xmlns:a16="http://schemas.microsoft.com/office/drawing/2014/main" id="{3FBE3F57-BF38-16ED-CBC1-94180D7D6B1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481844" y="2944857"/>
                <a:ext cx="579120" cy="914400"/>
              </a:xfrm>
              <a:prstGeom prst="rect">
                <a:avLst/>
              </a:prstGeom>
            </p:spPr>
          </p:pic>
        </p:grpSp>
      </p:grpSp>
      <p:sp>
        <p:nvSpPr>
          <p:cNvPr id="78" name="TextBox 77">
            <a:extLst>
              <a:ext uri="{FF2B5EF4-FFF2-40B4-BE49-F238E27FC236}">
                <a16:creationId xmlns:a16="http://schemas.microsoft.com/office/drawing/2014/main" id="{31637631-DC97-A98F-7E83-0DAA19635A1D}"/>
              </a:ext>
            </a:extLst>
          </p:cNvPr>
          <p:cNvSpPr txBox="1"/>
          <p:nvPr/>
        </p:nvSpPr>
        <p:spPr>
          <a:xfrm>
            <a:off x="7987793" y="5347146"/>
            <a:ext cx="4056533"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a:solidFill>
                  <a:srgbClr val="0070C0"/>
                </a:solidFill>
                <a:latin typeface="Atkinson Hyperlegible"/>
              </a:rPr>
              <a:t>La capacité (en litres) des congélateurs à vaccins doit être </a:t>
            </a:r>
            <a:r>
              <a:rPr lang="fr-FR" b="1" u="sng">
                <a:solidFill>
                  <a:srgbClr val="0070C0"/>
                </a:solidFill>
                <a:latin typeface="Atkinson Hyperlegible"/>
              </a:rPr>
              <a:t>supérieure de 30 %</a:t>
            </a:r>
            <a:r>
              <a:rPr lang="fr-FR">
                <a:solidFill>
                  <a:srgbClr val="0070C0"/>
                </a:solidFill>
                <a:latin typeface="Atkinson Hyperlegible"/>
              </a:rPr>
              <a:t> au volume des vaccins.</a:t>
            </a:r>
            <a:endParaRPr lang="fr-FR">
              <a:solidFill>
                <a:srgbClr val="0070C0"/>
              </a:solidFill>
              <a:latin typeface="Atkinson Hyperlegible"/>
              <a:cs typeface="Calibri"/>
            </a:endParaRPr>
          </a:p>
        </p:txBody>
      </p:sp>
      <p:sp>
        <p:nvSpPr>
          <p:cNvPr id="2" name="Rectangle 1">
            <a:extLst>
              <a:ext uri="{FF2B5EF4-FFF2-40B4-BE49-F238E27FC236}">
                <a16:creationId xmlns:a16="http://schemas.microsoft.com/office/drawing/2014/main" id="{6B9F7411-0B50-AAA8-144C-3EA91C98D315}"/>
              </a:ext>
            </a:extLst>
          </p:cNvPr>
          <p:cNvSpPr/>
          <p:nvPr/>
        </p:nvSpPr>
        <p:spPr>
          <a:xfrm>
            <a:off x="8816717" y="4928965"/>
            <a:ext cx="1199029" cy="291352"/>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39DFC163-18DE-4D93-95C1-D2443CDA300D}"/>
              </a:ext>
            </a:extLst>
          </p:cNvPr>
          <p:cNvSpPr>
            <a:spLocks noGrp="1"/>
          </p:cNvSpPr>
          <p:nvPr>
            <p:ph type="title"/>
          </p:nvPr>
        </p:nvSpPr>
        <p:spPr/>
        <p:txBody>
          <a:bodyPr>
            <a:normAutofit/>
          </a:bodyPr>
          <a:lstStyle/>
          <a:p>
            <a:r>
              <a:rPr lang="fr-FR" sz="2500">
                <a:latin typeface="Poppins"/>
                <a:cs typeface="Poppins"/>
              </a:rPr>
              <a:t>Dimensionnement de la chaîne de froid</a:t>
            </a:r>
          </a:p>
        </p:txBody>
      </p:sp>
    </p:spTree>
    <p:extLst>
      <p:ext uri="{BB962C8B-B14F-4D97-AF65-F5344CB8AC3E}">
        <p14:creationId xmlns:p14="http://schemas.microsoft.com/office/powerpoint/2010/main" val="2769552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48ADB8-C994-477B-91BA-5FCEDE99DB1E}"/>
              </a:ext>
            </a:extLst>
          </p:cNvPr>
          <p:cNvSpPr>
            <a:spLocks noGrp="1"/>
          </p:cNvSpPr>
          <p:nvPr>
            <p:ph type="title"/>
          </p:nvPr>
        </p:nvSpPr>
        <p:spPr/>
        <p:txBody>
          <a:bodyPr>
            <a:normAutofit/>
          </a:bodyPr>
          <a:lstStyle/>
          <a:p>
            <a:r>
              <a:rPr lang="fr-FR" sz="2500"/>
              <a:t>Pharmacovigilance vaccinale</a:t>
            </a:r>
          </a:p>
        </p:txBody>
      </p:sp>
      <p:sp>
        <p:nvSpPr>
          <p:cNvPr id="3" name="Content Placeholder 2">
            <a:extLst>
              <a:ext uri="{FF2B5EF4-FFF2-40B4-BE49-F238E27FC236}">
                <a16:creationId xmlns:a16="http://schemas.microsoft.com/office/drawing/2014/main" id="{D2A15F6D-A576-C209-12DB-995E56E925B5}"/>
              </a:ext>
            </a:extLst>
          </p:cNvPr>
          <p:cNvSpPr>
            <a:spLocks noGrp="1"/>
          </p:cNvSpPr>
          <p:nvPr>
            <p:ph idx="1"/>
          </p:nvPr>
        </p:nvSpPr>
        <p:spPr/>
        <p:txBody>
          <a:bodyPr vert="horz" lIns="91440" tIns="45720" rIns="91440" bIns="45720" rtlCol="0" anchor="t">
            <a:normAutofit/>
          </a:bodyPr>
          <a:lstStyle/>
          <a:p>
            <a:r>
              <a:rPr lang="fr-FR" sz="2400"/>
              <a:t>La pharmacovigilance vaccinale désigne la science et les activités relatives à la détection, à l’évaluation, à la compréhension et à la communication des effets indésirables des vaccins et de la vaccination, ainsi qu’à la prévention des effets indésirables des vaccins ou de la vaccination.</a:t>
            </a:r>
          </a:p>
          <a:p>
            <a:endParaRPr lang="fr-FR" sz="2400"/>
          </a:p>
          <a:p>
            <a:r>
              <a:rPr lang="fr-FR" sz="2400"/>
              <a:t>La pharmacovigilance vaccinale englobe à la fois :</a:t>
            </a:r>
          </a:p>
          <a:p>
            <a:pPr lvl="1"/>
            <a:r>
              <a:rPr lang="fr-FR"/>
              <a:t>Surveillance active - La division de pharmacovigilance vaccinale recherche activement les effets indésirables.</a:t>
            </a:r>
          </a:p>
          <a:p>
            <a:pPr lvl="1"/>
            <a:r>
              <a:rPr lang="fr-FR"/>
              <a:t>Surveillance passive -Déclarée par les vaccinés et les prestataires de soins de santé</a:t>
            </a:r>
          </a:p>
          <a:p>
            <a:endParaRPr lang="fr-FR"/>
          </a:p>
        </p:txBody>
      </p:sp>
    </p:spTree>
    <p:extLst>
      <p:ext uri="{BB962C8B-B14F-4D97-AF65-F5344CB8AC3E}">
        <p14:creationId xmlns:p14="http://schemas.microsoft.com/office/powerpoint/2010/main" val="3661808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089CCDE-4751-4AA7-92EE-59E81036C24E}"/>
              </a:ext>
            </a:extLst>
          </p:cNvPr>
          <p:cNvSpPr>
            <a:spLocks noGrp="1"/>
          </p:cNvSpPr>
          <p:nvPr>
            <p:ph type="title"/>
          </p:nvPr>
        </p:nvSpPr>
        <p:spPr/>
        <p:txBody>
          <a:bodyPr>
            <a:normAutofit/>
          </a:bodyPr>
          <a:lstStyle/>
          <a:p>
            <a:r>
              <a:rPr lang="fr-FR" sz="2500"/>
              <a:t>Surveillance active </a:t>
            </a:r>
          </a:p>
        </p:txBody>
      </p:sp>
      <p:sp>
        <p:nvSpPr>
          <p:cNvPr id="3" name="Content Placeholder 2">
            <a:extLst>
              <a:ext uri="{FF2B5EF4-FFF2-40B4-BE49-F238E27FC236}">
                <a16:creationId xmlns:a16="http://schemas.microsoft.com/office/drawing/2014/main" id="{5D80DA13-62B9-13E4-C91A-BEC34215A737}"/>
              </a:ext>
            </a:extLst>
          </p:cNvPr>
          <p:cNvSpPr>
            <a:spLocks noGrp="1"/>
          </p:cNvSpPr>
          <p:nvPr>
            <p:ph idx="1"/>
          </p:nvPr>
        </p:nvSpPr>
        <p:spPr/>
        <p:txBody>
          <a:bodyPr vert="horz" lIns="91440" tIns="45720" rIns="91440" bIns="45720" rtlCol="0" anchor="t">
            <a:normAutofit lnSpcReduction="10000"/>
          </a:bodyPr>
          <a:lstStyle/>
          <a:p>
            <a:r>
              <a:rPr lang="fr-FR" sz="2400"/>
              <a:t>Utilisé pour évaluer de nouveaux produits ou pour enquêter sur des problèmes spécifiques liés à un produit.</a:t>
            </a:r>
          </a:p>
          <a:p>
            <a:r>
              <a:rPr lang="fr-FR" sz="2400"/>
              <a:t>Elle est principalement utilisée pour caractériser le profil AEFI, les taux et les facteurs de risque. </a:t>
            </a:r>
          </a:p>
          <a:p>
            <a:pPr lvl="1"/>
            <a:r>
              <a:rPr lang="fr-FR"/>
              <a:t>Des contraintes logistiques et de ressources limitent son application à grande échelle.</a:t>
            </a:r>
          </a:p>
          <a:p>
            <a:r>
              <a:rPr lang="fr-FR" sz="2400"/>
              <a:t>Les pays peuvent choisir d’effectuer une surveillance active des IAFS uniquement pour certaines IAFS dans certaines institutions (sites sentinelles).</a:t>
            </a:r>
          </a:p>
          <a:p>
            <a:r>
              <a:rPr lang="fr-FR" sz="2400"/>
              <a:t>La surveillance active peut également être exercée dans le cadre communautaire (par exemple, surveillance des événements dans des cohortes).</a:t>
            </a:r>
          </a:p>
          <a:p>
            <a:r>
              <a:rPr lang="fr-FR" sz="2400"/>
              <a:t>Les pays pourraient envisager d’inclure de nouvelles populations cibles (par exemple, les survivants).</a:t>
            </a:r>
          </a:p>
        </p:txBody>
      </p:sp>
    </p:spTree>
    <p:extLst>
      <p:ext uri="{BB962C8B-B14F-4D97-AF65-F5344CB8AC3E}">
        <p14:creationId xmlns:p14="http://schemas.microsoft.com/office/powerpoint/2010/main" val="3929645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1A2DCFB8-3C07-586D-8548-D0F7CE3CDBFD}"/>
              </a:ext>
            </a:extLst>
          </p:cNvPr>
          <p:cNvSpPr txBox="1">
            <a:spLocks/>
          </p:cNvSpPr>
          <p:nvPr/>
        </p:nvSpPr>
        <p:spPr>
          <a:xfrm>
            <a:off x="170606" y="5149060"/>
            <a:ext cx="10660243" cy="157427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1"/>
              </a:buClr>
              <a:buNone/>
            </a:pPr>
            <a:endParaRPr lang="en-US" sz="900"/>
          </a:p>
          <a:p>
            <a:pPr>
              <a:buClr>
                <a:schemeClr val="accent1"/>
              </a:buClr>
            </a:pPr>
            <a:endParaRPr lang="en-US" sz="2200">
              <a:solidFill>
                <a:srgbClr val="FF0000"/>
              </a:solidFill>
            </a:endParaRPr>
          </a:p>
        </p:txBody>
      </p:sp>
      <p:sp>
        <p:nvSpPr>
          <p:cNvPr id="3" name="Title 2">
            <a:extLst>
              <a:ext uri="{FF2B5EF4-FFF2-40B4-BE49-F238E27FC236}">
                <a16:creationId xmlns:a16="http://schemas.microsoft.com/office/drawing/2014/main" id="{D2BD9396-71F4-4E14-ABD8-9AC290B8149F}"/>
              </a:ext>
            </a:extLst>
          </p:cNvPr>
          <p:cNvSpPr>
            <a:spLocks noGrp="1"/>
          </p:cNvSpPr>
          <p:nvPr>
            <p:ph type="title"/>
          </p:nvPr>
        </p:nvSpPr>
        <p:spPr/>
        <p:txBody>
          <a:bodyPr>
            <a:normAutofit/>
          </a:bodyPr>
          <a:lstStyle/>
          <a:p>
            <a:r>
              <a:rPr lang="fr-FR" sz="2500"/>
              <a:t>Surveillance passive </a:t>
            </a:r>
          </a:p>
        </p:txBody>
      </p:sp>
      <p:sp>
        <p:nvSpPr>
          <p:cNvPr id="7" name="Content Placeholder 6">
            <a:extLst>
              <a:ext uri="{FF2B5EF4-FFF2-40B4-BE49-F238E27FC236}">
                <a16:creationId xmlns:a16="http://schemas.microsoft.com/office/drawing/2014/main" id="{B66AD43E-5008-4C50-A741-3D45A6BA6560}"/>
              </a:ext>
            </a:extLst>
          </p:cNvPr>
          <p:cNvSpPr>
            <a:spLocks noGrp="1"/>
          </p:cNvSpPr>
          <p:nvPr>
            <p:ph idx="1"/>
          </p:nvPr>
        </p:nvSpPr>
        <p:spPr/>
        <p:txBody>
          <a:bodyPr>
            <a:normAutofit fontScale="92500" lnSpcReduction="20000"/>
          </a:bodyPr>
          <a:lstStyle/>
          <a:p>
            <a:r>
              <a:rPr lang="fr-FR" sz="2600"/>
              <a:t>Rapports réguliers et continus dans le cadre du système existant de surveillance des MAPI, utilisés pour continuer à surveiller les vaccins après qu’ils ont été homologués et que leur innocuité a été prouvée</a:t>
            </a:r>
          </a:p>
          <a:p>
            <a:r>
              <a:rPr lang="fr-FR" sz="2600"/>
              <a:t>Exemple d’un système passif classique de notification des MAPI :</a:t>
            </a:r>
            <a:endParaRPr lang="fr-FR" sz="2600">
              <a:cs typeface="Calibri"/>
            </a:endParaRPr>
          </a:p>
          <a:p>
            <a:pPr lvl="1"/>
            <a:r>
              <a:rPr lang="fr-FR" sz="2600"/>
              <a:t>Les prestataires de services de vaccination/hôpitaux/patients relèvent du premier niveau administratif (division, municipalité, canton) du système de surveillance. </a:t>
            </a:r>
            <a:endParaRPr lang="fr-FR" sz="2600">
              <a:cs typeface="Calibri"/>
            </a:endParaRPr>
          </a:p>
          <a:p>
            <a:pPr lvl="1"/>
            <a:r>
              <a:rPr lang="fr-FR" sz="2600"/>
              <a:t>De là, les rapports sont envoyés au(x) niveau(x) infranational(s) suivant(s), pour aboutir à l’unité nationale et aux institutions mondiales responsables de la surveillance des MAPI. </a:t>
            </a:r>
          </a:p>
          <a:p>
            <a:r>
              <a:rPr lang="fr-FR" sz="2600"/>
              <a:t>Les systèmes de surveillance passive permettent théoriquement à toute personne dans un pays de notifier des cas et, en raison de leur large couverture, ils peuvent fournir la première indication d’une MAPI inattendue.</a:t>
            </a:r>
          </a:p>
          <a:p>
            <a:r>
              <a:rPr lang="fr-FR" sz="2600"/>
              <a:t>Par conséquent, le principal atout de la surveillance passive est la détection précoce de toute MAPI grave inconnue (signaux).</a:t>
            </a:r>
            <a:endParaRPr lang="fr-FR" sz="2600">
              <a:cs typeface="Calibri" panose="020F0502020204030204"/>
            </a:endParaRPr>
          </a:p>
          <a:p>
            <a:endParaRPr lang="fr-FR"/>
          </a:p>
        </p:txBody>
      </p:sp>
    </p:spTree>
    <p:extLst>
      <p:ext uri="{BB962C8B-B14F-4D97-AF65-F5344CB8AC3E}">
        <p14:creationId xmlns:p14="http://schemas.microsoft.com/office/powerpoint/2010/main" val="17649236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573CF-A53A-4472-B1CC-E1C1D2BFE7B1}"/>
              </a:ext>
            </a:extLst>
          </p:cNvPr>
          <p:cNvSpPr>
            <a:spLocks noGrp="1"/>
          </p:cNvSpPr>
          <p:nvPr>
            <p:ph type="title"/>
          </p:nvPr>
        </p:nvSpPr>
        <p:spPr>
          <a:xfrm>
            <a:off x="731520" y="365125"/>
            <a:ext cx="10723418" cy="707217"/>
          </a:xfrm>
        </p:spPr>
        <p:txBody>
          <a:bodyPr>
            <a:normAutofit/>
          </a:bodyPr>
          <a:lstStyle/>
          <a:p>
            <a:r>
              <a:rPr lang="fr-FR" sz="2500"/>
              <a:t>Quels sont les événements à notifier ?</a:t>
            </a:r>
          </a:p>
        </p:txBody>
      </p:sp>
      <p:sp>
        <p:nvSpPr>
          <p:cNvPr id="5" name="Content Placeholder 4">
            <a:extLst>
              <a:ext uri="{FF2B5EF4-FFF2-40B4-BE49-F238E27FC236}">
                <a16:creationId xmlns:a16="http://schemas.microsoft.com/office/drawing/2014/main" id="{FF031C1D-6B3A-4A80-8D70-37631E5CC633}"/>
              </a:ext>
            </a:extLst>
          </p:cNvPr>
          <p:cNvSpPr>
            <a:spLocks noGrp="1"/>
          </p:cNvSpPr>
          <p:nvPr>
            <p:ph idx="1"/>
          </p:nvPr>
        </p:nvSpPr>
        <p:spPr>
          <a:xfrm>
            <a:off x="706582" y="1579418"/>
            <a:ext cx="10748356" cy="4516582"/>
          </a:xfrm>
        </p:spPr>
        <p:txBody>
          <a:bodyPr>
            <a:normAutofit lnSpcReduction="10000"/>
          </a:bodyPr>
          <a:lstStyle/>
          <a:p>
            <a:pPr marL="0" indent="0">
              <a:buNone/>
            </a:pPr>
            <a:r>
              <a:rPr lang="fr-FR"/>
              <a:t>Toute personne ayant reçu le vaccin contre Ebola doit être observée pendant au moins 15 minutes après la vaccination.</a:t>
            </a:r>
          </a:p>
          <a:p>
            <a:endParaRPr lang="fr-FR"/>
          </a:p>
          <a:p>
            <a:pPr marL="0" indent="0">
              <a:buNone/>
            </a:pPr>
            <a:r>
              <a:rPr lang="fr-FR"/>
              <a:t>Événements à notifier :</a:t>
            </a:r>
          </a:p>
          <a:p>
            <a:r>
              <a:rPr lang="fr-FR"/>
              <a:t>MAPI grave</a:t>
            </a:r>
          </a:p>
          <a:p>
            <a:r>
              <a:rPr lang="fr-FR"/>
              <a:t>Signaux et événements associés à l’introduction d’un nouveau vaccin</a:t>
            </a:r>
          </a:p>
          <a:p>
            <a:r>
              <a:rPr lang="fr-FR"/>
              <a:t>MAPI pouvant avoir été causée par une erreur de vaccination</a:t>
            </a:r>
          </a:p>
          <a:p>
            <a:r>
              <a:rPr lang="fr-FR"/>
              <a:t>Manifestations importantes d’origine inexpliquée survenant dans les 30 jours suivant la vaccination</a:t>
            </a:r>
          </a:p>
          <a:p>
            <a:r>
              <a:rPr lang="fr-FR"/>
              <a:t>Manifestations suscitant une grande inquiétude de la part des parents ou de la communauté</a:t>
            </a:r>
          </a:p>
          <a:p>
            <a:endParaRPr lang="fr-FR"/>
          </a:p>
        </p:txBody>
      </p:sp>
    </p:spTree>
    <p:extLst>
      <p:ext uri="{BB962C8B-B14F-4D97-AF65-F5344CB8AC3E}">
        <p14:creationId xmlns:p14="http://schemas.microsoft.com/office/powerpoint/2010/main" val="2502442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E5CDD-B82C-5C08-ECC8-E043EF39480E}"/>
              </a:ext>
            </a:extLst>
          </p:cNvPr>
          <p:cNvSpPr>
            <a:spLocks noGrp="1"/>
          </p:cNvSpPr>
          <p:nvPr>
            <p:ph type="title"/>
          </p:nvPr>
        </p:nvSpPr>
        <p:spPr>
          <a:xfrm>
            <a:off x="731520" y="365125"/>
            <a:ext cx="10723418" cy="707217"/>
          </a:xfrm>
        </p:spPr>
        <p:txBody>
          <a:bodyPr>
            <a:normAutofit/>
          </a:bodyPr>
          <a:lstStyle/>
          <a:p>
            <a:r>
              <a:rPr lang="fr-FR" sz="2500"/>
              <a:t>Après la vaccination contre Ebola</a:t>
            </a:r>
          </a:p>
        </p:txBody>
      </p:sp>
      <p:sp>
        <p:nvSpPr>
          <p:cNvPr id="3" name="Content Placeholder 2">
            <a:extLst>
              <a:ext uri="{FF2B5EF4-FFF2-40B4-BE49-F238E27FC236}">
                <a16:creationId xmlns:a16="http://schemas.microsoft.com/office/drawing/2014/main" id="{1B056966-79D6-6EB2-B0CB-2AAD9D84C21B}"/>
              </a:ext>
            </a:extLst>
          </p:cNvPr>
          <p:cNvSpPr>
            <a:spLocks noGrp="1"/>
          </p:cNvSpPr>
          <p:nvPr>
            <p:ph idx="1"/>
          </p:nvPr>
        </p:nvSpPr>
        <p:spPr>
          <a:xfrm>
            <a:off x="706582" y="1579418"/>
            <a:ext cx="10748356" cy="4516582"/>
          </a:xfrm>
        </p:spPr>
        <p:txBody>
          <a:bodyPr vert="horz" lIns="91440" tIns="45720" rIns="91440" bIns="45720" rtlCol="0" anchor="t">
            <a:normAutofit lnSpcReduction="10000"/>
          </a:bodyPr>
          <a:lstStyle/>
          <a:p>
            <a:r>
              <a:rPr lang="fr-FR"/>
              <a:t>Après la vaccination, fournir du paracétamol, à une dose maximale de 15 mg par kg toutes les 6 à 8 heures, avec un maximum de quatre doses par 24 heures, pour les réactions mineures courantes ; il soulage la douleur et réduit la fièvre.</a:t>
            </a:r>
          </a:p>
          <a:p>
            <a:r>
              <a:rPr lang="fr-FR"/>
              <a:t>Les effets secondaires légers consécutifs à la vaccination sont courants et prévisibles</a:t>
            </a:r>
          </a:p>
          <a:p>
            <a:r>
              <a:rPr lang="fr-FR"/>
              <a:t>Les vaccinés peuvent être informés que si les symptômes durent plus de 24-48 heures ou s’aggravent, ils doivent consulter un médecin.</a:t>
            </a:r>
          </a:p>
          <a:p>
            <a:r>
              <a:rPr lang="fr-FR"/>
              <a:t>Il n’y a aucun risque de contracter Ebola ou une autre maladie à partir de ce vaccin.</a:t>
            </a:r>
          </a:p>
          <a:p>
            <a:r>
              <a:rPr lang="fr-FR"/>
              <a:t>Le personnel doit avoir un accès immédiat à une trousse d’urgence contenant de l’adrénaline.</a:t>
            </a:r>
          </a:p>
          <a:p>
            <a:r>
              <a:rPr lang="fr-FR"/>
              <a:t>L’anaphylaxie doit être prise en charge immédiatement conformément aux protocoles et orientations au niveau local.</a:t>
            </a:r>
          </a:p>
          <a:p>
            <a:endParaRPr lang="fr-FR"/>
          </a:p>
        </p:txBody>
      </p:sp>
    </p:spTree>
    <p:extLst>
      <p:ext uri="{BB962C8B-B14F-4D97-AF65-F5344CB8AC3E}">
        <p14:creationId xmlns:p14="http://schemas.microsoft.com/office/powerpoint/2010/main" val="8420190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104EF57-FC43-44A5-F1FB-DDA2CB481E80}"/>
              </a:ext>
            </a:extLst>
          </p:cNvPr>
          <p:cNvSpPr>
            <a:spLocks noGrp="1"/>
          </p:cNvSpPr>
          <p:nvPr>
            <p:ph type="title"/>
          </p:nvPr>
        </p:nvSpPr>
        <p:spPr>
          <a:xfrm>
            <a:off x="731520" y="365125"/>
            <a:ext cx="10723418" cy="707217"/>
          </a:xfrm>
        </p:spPr>
        <p:txBody>
          <a:bodyPr>
            <a:normAutofit/>
          </a:bodyPr>
          <a:lstStyle/>
          <a:p>
            <a:r>
              <a:rPr lang="fr-FR" sz="2500"/>
              <a:t>Notification</a:t>
            </a:r>
          </a:p>
        </p:txBody>
      </p:sp>
      <p:sp>
        <p:nvSpPr>
          <p:cNvPr id="10" name="Content Placeholder 9">
            <a:extLst>
              <a:ext uri="{FF2B5EF4-FFF2-40B4-BE49-F238E27FC236}">
                <a16:creationId xmlns:a16="http://schemas.microsoft.com/office/drawing/2014/main" id="{2D9E53B9-BC0C-4942-A9AA-A356ED832D3E}"/>
              </a:ext>
            </a:extLst>
          </p:cNvPr>
          <p:cNvSpPr>
            <a:spLocks noGrp="1"/>
          </p:cNvSpPr>
          <p:nvPr>
            <p:ph idx="1"/>
          </p:nvPr>
        </p:nvSpPr>
        <p:spPr>
          <a:xfrm>
            <a:off x="706582" y="1579418"/>
            <a:ext cx="10748356" cy="4516582"/>
          </a:xfrm>
        </p:spPr>
        <p:txBody>
          <a:bodyPr>
            <a:normAutofit/>
          </a:bodyPr>
          <a:lstStyle/>
          <a:p>
            <a:pPr marL="0" indent="0">
              <a:buNone/>
            </a:pPr>
            <a:r>
              <a:rPr lang="fr-FR"/>
              <a:t>La détection des cas est la première étape importante de la surveillance des MAPI.</a:t>
            </a:r>
          </a:p>
          <a:p>
            <a:pPr lvl="1"/>
            <a:r>
              <a:rPr lang="fr-FR"/>
              <a:t>Le premier déclarant (c’est-à-dire celui qui déclare en premier une MAPI peut être un agent de santé local, le personnel d’une clinique ou d’un hôpital, un bénévole, un parent ou toute autre personne qui détecte la MAPI. </a:t>
            </a:r>
          </a:p>
          <a:p>
            <a:pPr lvl="2"/>
            <a:r>
              <a:rPr lang="fr-FR"/>
              <a:t>Le protocole des pays peut spécifier qui est en mesure de notifier une MAPI.</a:t>
            </a:r>
          </a:p>
          <a:p>
            <a:pPr lvl="1"/>
            <a:r>
              <a:rPr lang="fr-FR"/>
              <a:t>Les soupçons sont suffisants pour faire l’objet d’un rapport, et l’on n’attend pas du premier déclarant qu’il évalue le lien de causalité. </a:t>
            </a:r>
          </a:p>
          <a:p>
            <a:endParaRPr lang="fr-FR"/>
          </a:p>
        </p:txBody>
      </p:sp>
      <p:sp>
        <p:nvSpPr>
          <p:cNvPr id="2" name="Content Placeholder 2">
            <a:extLst>
              <a:ext uri="{FF2B5EF4-FFF2-40B4-BE49-F238E27FC236}">
                <a16:creationId xmlns:a16="http://schemas.microsoft.com/office/drawing/2014/main" id="{0E9C885B-9180-88B6-F608-9B75747ACAD1}"/>
              </a:ext>
            </a:extLst>
          </p:cNvPr>
          <p:cNvSpPr txBox="1">
            <a:spLocks/>
          </p:cNvSpPr>
          <p:nvPr/>
        </p:nvSpPr>
        <p:spPr>
          <a:xfrm>
            <a:off x="962864" y="6291098"/>
            <a:ext cx="9662464" cy="3758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1"/>
              </a:buClr>
              <a:buFont typeface="Arial" panose="020B0604020202020204" pitchFamily="34" charset="0"/>
              <a:buNone/>
            </a:pPr>
            <a:r>
              <a:rPr lang="fr-FR" sz="1200"/>
              <a:t>Tiré de : WHO: Global Manual on Surveillance of Adverse Events Following Immunization - 2014</a:t>
            </a:r>
          </a:p>
          <a:p>
            <a:pPr marL="0" indent="0">
              <a:buFont typeface="Arial" panose="020B0604020202020204" pitchFamily="34" charset="0"/>
              <a:buNone/>
            </a:pPr>
            <a:endParaRPr lang="fr-FR"/>
          </a:p>
        </p:txBody>
      </p:sp>
    </p:spTree>
    <p:extLst>
      <p:ext uri="{BB962C8B-B14F-4D97-AF65-F5344CB8AC3E}">
        <p14:creationId xmlns:p14="http://schemas.microsoft.com/office/powerpoint/2010/main" val="739087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99421-4A8F-67C2-549F-81519E12C609}"/>
              </a:ext>
            </a:extLst>
          </p:cNvPr>
          <p:cNvSpPr>
            <a:spLocks noGrp="1"/>
          </p:cNvSpPr>
          <p:nvPr>
            <p:ph type="title"/>
          </p:nvPr>
        </p:nvSpPr>
        <p:spPr>
          <a:xfrm>
            <a:off x="731520" y="365125"/>
            <a:ext cx="10723418" cy="707217"/>
          </a:xfrm>
        </p:spPr>
        <p:txBody>
          <a:bodyPr>
            <a:normAutofit/>
          </a:bodyPr>
          <a:lstStyle/>
          <a:p>
            <a:r>
              <a:rPr lang="fr-FR"/>
              <a:t>Tenue des registres</a:t>
            </a:r>
          </a:p>
        </p:txBody>
      </p:sp>
      <p:sp>
        <p:nvSpPr>
          <p:cNvPr id="3" name="Content Placeholder 2">
            <a:extLst>
              <a:ext uri="{FF2B5EF4-FFF2-40B4-BE49-F238E27FC236}">
                <a16:creationId xmlns:a16="http://schemas.microsoft.com/office/drawing/2014/main" id="{739FEA29-474F-2055-6760-0DD8ED1055DF}"/>
              </a:ext>
            </a:extLst>
          </p:cNvPr>
          <p:cNvSpPr>
            <a:spLocks noGrp="1"/>
          </p:cNvSpPr>
          <p:nvPr>
            <p:ph idx="1"/>
          </p:nvPr>
        </p:nvSpPr>
        <p:spPr>
          <a:xfrm>
            <a:off x="706582" y="1579418"/>
            <a:ext cx="10748356" cy="4516582"/>
          </a:xfrm>
        </p:spPr>
        <p:txBody>
          <a:bodyPr vert="horz" lIns="91440" tIns="45720" rIns="91440" bIns="45720" rtlCol="0" anchor="t">
            <a:normAutofit/>
          </a:bodyPr>
          <a:lstStyle/>
          <a:p>
            <a:r>
              <a:rPr lang="fr-FR"/>
              <a:t>Les formulaires et les registres nécessaires à la surveillance de l’innocuité des vaccinations doivent être fournis par la division nationale de pharmacovigilance et tenus à jour par les personnes désignées dans les procédures nationales.</a:t>
            </a:r>
          </a:p>
          <a:p>
            <a:endParaRPr lang="fr-FR"/>
          </a:p>
          <a:p>
            <a:r>
              <a:rPr lang="fr-FR"/>
              <a:t>L’objectif est de collecter des données pertinentes à des fins d’analyse, de rapport ou d’enquête</a:t>
            </a:r>
          </a:p>
          <a:p>
            <a:pPr lvl="1"/>
            <a:r>
              <a:rPr lang="fr-FR"/>
              <a:t>conformément aux objectifs de surveillance </a:t>
            </a:r>
          </a:p>
          <a:p>
            <a:pPr lvl="1"/>
            <a:r>
              <a:rPr lang="fr-FR"/>
              <a:t>Conformément aux exigences réglementaires</a:t>
            </a:r>
          </a:p>
          <a:p>
            <a:endParaRPr lang="fr-FR"/>
          </a:p>
        </p:txBody>
      </p:sp>
    </p:spTree>
    <p:extLst>
      <p:ext uri="{BB962C8B-B14F-4D97-AF65-F5344CB8AC3E}">
        <p14:creationId xmlns:p14="http://schemas.microsoft.com/office/powerpoint/2010/main" val="31496801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p:cNvSpPr>
            <a:spLocks noGrp="1"/>
          </p:cNvSpPr>
          <p:nvPr>
            <p:ph type="title"/>
          </p:nvPr>
        </p:nvSpPr>
        <p:spPr>
          <a:xfrm>
            <a:off x="731520" y="365125"/>
            <a:ext cx="10723418" cy="707217"/>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a:bodyPr>
          <a:lstStyle/>
          <a:p>
            <a:r>
              <a:rPr lang="fr-FR"/>
              <a:t>Données sur les vaccinations : envisager la transmission électronique des données</a:t>
            </a:r>
            <a:endParaRPr lang="fr-FR" altLang="en-US"/>
          </a:p>
        </p:txBody>
      </p:sp>
      <p:sp>
        <p:nvSpPr>
          <p:cNvPr id="27651" name="Rectangle 3">
            <a:extLst>
              <a:ext uri="{FF2B5EF4-FFF2-40B4-BE49-F238E27FC236}">
                <a16:creationId xmlns:a16="http://schemas.microsoft.com/office/drawing/2014/main" id="{0AA8054A-1AD2-2B4B-8BF6-DEA9A8A08A8F}"/>
              </a:ext>
            </a:extLst>
          </p:cNvPr>
          <p:cNvSpPr>
            <a:spLocks noGrp="1"/>
          </p:cNvSpPr>
          <p:nvPr>
            <p:ph idx="1"/>
          </p:nvPr>
        </p:nvSpPr>
        <p:spPr>
          <a:xfrm>
            <a:off x="706582" y="1579418"/>
            <a:ext cx="10748356" cy="4516582"/>
          </a:xfrm>
        </p:spPr>
        <p:txBody>
          <a:bodyPr vert="horz" lIns="91440" tIns="45720" rIns="91440" bIns="45720" rtlCol="0" anchor="t">
            <a:normAutofit lnSpcReduction="10000"/>
          </a:bodyPr>
          <a:lstStyle/>
          <a:p>
            <a:pPr marL="0" indent="0">
              <a:buNone/>
            </a:pPr>
            <a:r>
              <a:rPr lang="fr-FR"/>
              <a:t>Utiliser un système de gestion de base de données, ou un programme électronique utilisé pour accéder à des bases de données, les gérer et les analyser (exemple : MS Excel, DHIS2)</a:t>
            </a:r>
          </a:p>
          <a:p>
            <a:pPr marL="0" indent="0">
              <a:buNone/>
            </a:pPr>
            <a:endParaRPr lang="fr-FR" altLang="en-US"/>
          </a:p>
          <a:p>
            <a:pPr marL="0" indent="0">
              <a:buNone/>
            </a:pPr>
            <a:r>
              <a:rPr lang="fr-FR"/>
              <a:t>Les systèmes de gestion de base de données visent à :</a:t>
            </a:r>
          </a:p>
          <a:p>
            <a:pPr lvl="1"/>
            <a:r>
              <a:rPr lang="fr-FR"/>
              <a:t>Fournir un accès sécurisé et rapide aux données primaires</a:t>
            </a:r>
          </a:p>
          <a:p>
            <a:pPr lvl="1"/>
            <a:r>
              <a:rPr lang="fr-FR"/>
              <a:t>Améliorer l’efficacité de l’apurement, de l’organisation, de l’analyse et de l’interprétation des données brutes</a:t>
            </a:r>
            <a:endParaRPr lang="fr-FR" altLang="en-US"/>
          </a:p>
          <a:p>
            <a:pPr lvl="1"/>
            <a:r>
              <a:rPr lang="fr-FR"/>
              <a:t>Permettre l’intégration de différents ensembles de données</a:t>
            </a:r>
          </a:p>
          <a:p>
            <a:pPr lvl="1"/>
            <a:r>
              <a:rPr lang="fr-FR"/>
              <a:t>Veiller à ce que les décideurs soient informés en temps utile</a:t>
            </a:r>
          </a:p>
          <a:p>
            <a:pPr lvl="1"/>
            <a:r>
              <a:rPr lang="fr-FR"/>
              <a:t>Fournir des analyses pour éclairer les décisions programmatiques</a:t>
            </a:r>
          </a:p>
          <a:p>
            <a:pPr lvl="1"/>
            <a:r>
              <a:rPr lang="fr-FR"/>
              <a:t>Assurer le suivi des activités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a:xfrm>
            <a:off x="838200" y="365125"/>
            <a:ext cx="10515600" cy="1325563"/>
          </a:xfrm>
        </p:spPr>
        <p:txBody>
          <a:bodyPr>
            <a:noAutofit/>
          </a:bodyPr>
          <a:lstStyle/>
          <a:p>
            <a:r>
              <a:rPr lang="fr-FR" sz="2500" b="1" dirty="0">
                <a:solidFill>
                  <a:srgbClr val="0070C0"/>
                </a:solidFill>
                <a:latin typeface="Poppins" panose="00000500000000000000" pitchFamily="2" charset="0"/>
                <a:cs typeface="Poppins" panose="00000500000000000000" pitchFamily="2" charset="0"/>
              </a:rPr>
              <a:t>Carte des risques ; stratégies de préparation et de riposte, notamment le plan d’urgence national </a:t>
            </a:r>
          </a:p>
        </p:txBody>
      </p:sp>
      <p:sp>
        <p:nvSpPr>
          <p:cNvPr id="5" name="Content Placeholder 4">
            <a:extLst>
              <a:ext uri="{FF2B5EF4-FFF2-40B4-BE49-F238E27FC236}">
                <a16:creationId xmlns:a16="http://schemas.microsoft.com/office/drawing/2014/main" id="{8C536F50-0D44-9BEC-86F1-F9CA5BB29E6D}"/>
              </a:ext>
            </a:extLst>
          </p:cNvPr>
          <p:cNvSpPr>
            <a:spLocks noGrp="1"/>
          </p:cNvSpPr>
          <p:nvPr>
            <p:ph idx="1"/>
          </p:nvPr>
        </p:nvSpPr>
        <p:spPr/>
        <p:txBody>
          <a:bodyPr/>
          <a:lstStyle/>
          <a:p>
            <a:endParaRPr lang="en-US"/>
          </a:p>
        </p:txBody>
      </p:sp>
      <p:sp>
        <p:nvSpPr>
          <p:cNvPr id="3" name="TextBox 2">
            <a:extLst>
              <a:ext uri="{FF2B5EF4-FFF2-40B4-BE49-F238E27FC236}">
                <a16:creationId xmlns:a16="http://schemas.microsoft.com/office/drawing/2014/main" id="{8E6D8ECF-8478-BE4B-3A18-D554D6A82672}"/>
              </a:ext>
            </a:extLst>
          </p:cNvPr>
          <p:cNvSpPr txBox="1"/>
          <p:nvPr/>
        </p:nvSpPr>
        <p:spPr>
          <a:xfrm>
            <a:off x="3666854" y="2108468"/>
            <a:ext cx="7856870" cy="3785652"/>
          </a:xfrm>
          <a:prstGeom prst="rect">
            <a:avLst/>
          </a:prstGeom>
          <a:noFill/>
        </p:spPr>
        <p:txBody>
          <a:bodyPr wrap="square" rtlCol="0">
            <a:spAutoFit/>
          </a:bodyPr>
          <a:lstStyle/>
          <a:p>
            <a:pPr marL="285750" indent="-285750">
              <a:buFont typeface="Arial" panose="020B0604020202020204" pitchFamily="34" charset="0"/>
              <a:buChar char="•"/>
            </a:pPr>
            <a:r>
              <a:rPr lang="fr-FR" sz="1600" dirty="0">
                <a:solidFill>
                  <a:schemeClr val="tx2"/>
                </a:solidFill>
              </a:rPr>
              <a:t>Le Bureau régional de l’OMS pour l’Afrique a de plus en plus de mal à gérer les épidémies de fièvre hémorragique virale dans la région, notamment en raison de la présence d’une série de pathogènes graves : Ebola, Marburg, Lassa, fièvre jaune, dengue, FHCC et fièvre de la vallée du Rift</a:t>
            </a:r>
          </a:p>
          <a:p>
            <a:pPr marL="285750" indent="-285750">
              <a:buFont typeface="Arial" panose="020B0604020202020204" pitchFamily="34" charset="0"/>
              <a:buChar char="•"/>
            </a:pPr>
            <a:endParaRPr lang="fr-FR" sz="1600" dirty="0">
              <a:solidFill>
                <a:schemeClr val="tx2"/>
              </a:solidFill>
            </a:endParaRPr>
          </a:p>
          <a:p>
            <a:pPr marL="285750" indent="-285750">
              <a:buFont typeface="Arial" panose="020B0604020202020204" pitchFamily="34" charset="0"/>
              <a:buChar char="•"/>
            </a:pPr>
            <a:r>
              <a:rPr lang="fr-FR" sz="1600" dirty="0">
                <a:solidFill>
                  <a:schemeClr val="tx2"/>
                </a:solidFill>
              </a:rPr>
              <a:t>Ces FHV constituent une menace importante pour la santé publique en raison de leur taux élevé de morbidité et de mortalité et de la fréquence croissante des épidémies.</a:t>
            </a:r>
          </a:p>
          <a:p>
            <a:pPr marL="285750" indent="-285750">
              <a:buFont typeface="Arial" panose="020B0604020202020204" pitchFamily="34" charset="0"/>
              <a:buChar char="•"/>
            </a:pPr>
            <a:endParaRPr lang="fr-FR" sz="1600" dirty="0">
              <a:solidFill>
                <a:schemeClr val="tx2"/>
              </a:solidFill>
            </a:endParaRPr>
          </a:p>
          <a:p>
            <a:pPr marL="285750" indent="-285750">
              <a:buFont typeface="Arial" panose="020B0604020202020204" pitchFamily="34" charset="0"/>
              <a:buChar char="•"/>
            </a:pPr>
            <a:r>
              <a:rPr lang="fr-FR" sz="1600" dirty="0">
                <a:solidFill>
                  <a:schemeClr val="tx2"/>
                </a:solidFill>
              </a:rPr>
              <a:t>Consciente de l’urgence de la situation, l’OMS AFRO présente ce guide complet contenant des mesures de préparation qui peuvent être prises par les pays de la Région pour atténuer les risques liés aux FHV.</a:t>
            </a:r>
          </a:p>
          <a:p>
            <a:pPr marL="285750" indent="-285750">
              <a:buFont typeface="Arial" panose="020B0604020202020204" pitchFamily="34" charset="0"/>
              <a:buChar char="•"/>
            </a:pPr>
            <a:endParaRPr lang="fr-FR" sz="1600" dirty="0">
              <a:solidFill>
                <a:schemeClr val="tx2"/>
              </a:solidFill>
            </a:endParaRPr>
          </a:p>
          <a:p>
            <a:pPr marL="285750" indent="-285750">
              <a:buFont typeface="Arial" panose="020B0604020202020204" pitchFamily="34" charset="0"/>
              <a:buChar char="•"/>
            </a:pPr>
            <a:r>
              <a:rPr lang="fr-FR" sz="1600" dirty="0">
                <a:solidFill>
                  <a:schemeClr val="tx2"/>
                </a:solidFill>
              </a:rPr>
              <a:t>Le document (y compris l’outil d’accompagnement en ligne associé) sert également d’outil pratique, offrant aux États membres des mesures concrètes pour améliorer leur état de préparation et leurs moyens d’intervention.</a:t>
            </a:r>
          </a:p>
        </p:txBody>
      </p:sp>
      <p:pic>
        <p:nvPicPr>
          <p:cNvPr id="4" name="Picture 3">
            <a:extLst>
              <a:ext uri="{FF2B5EF4-FFF2-40B4-BE49-F238E27FC236}">
                <a16:creationId xmlns:a16="http://schemas.microsoft.com/office/drawing/2014/main" id="{B2C89963-EC4E-2D0F-AAAA-00CFD754EE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7679" y="1690688"/>
            <a:ext cx="3039175" cy="4337030"/>
          </a:xfrm>
          <a:prstGeom prst="rect">
            <a:avLst/>
          </a:prstGeom>
        </p:spPr>
      </p:pic>
    </p:spTree>
    <p:extLst>
      <p:ext uri="{BB962C8B-B14F-4D97-AF65-F5344CB8AC3E}">
        <p14:creationId xmlns:p14="http://schemas.microsoft.com/office/powerpoint/2010/main" val="10096417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Title 1"/>
          <p:cNvSpPr>
            <a:spLocks noGrp="1"/>
          </p:cNvSpPr>
          <p:nvPr>
            <p:ph type="title"/>
          </p:nvPr>
        </p:nvSpPr>
        <p:spPr>
          <a:xfrm>
            <a:off x="731520" y="365125"/>
            <a:ext cx="10723418" cy="707217"/>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a:bodyPr>
          <a:lstStyle/>
          <a:p>
            <a:r>
              <a:rPr lang="fr-FR"/>
              <a:t>Principales considérations relatives à la collecte de données</a:t>
            </a:r>
          </a:p>
        </p:txBody>
      </p:sp>
      <p:sp>
        <p:nvSpPr>
          <p:cNvPr id="79874" name="Content Placeholder 2"/>
          <p:cNvSpPr>
            <a:spLocks noGrp="1"/>
          </p:cNvSpPr>
          <p:nvPr>
            <p:ph idx="1"/>
          </p:nvPr>
        </p:nvSpPr>
        <p:spPr>
          <a:xfrm>
            <a:off x="706582" y="1579418"/>
            <a:ext cx="10748356" cy="4516582"/>
          </a:xfrm>
        </p:spPr>
        <p:txBody>
          <a:bodyPr vert="horz" lIns="91440" tIns="45720" rIns="91440" bIns="45720" rtlCol="0" anchor="t">
            <a:normAutofit/>
          </a:bodyPr>
          <a:lstStyle/>
          <a:p>
            <a:r>
              <a:rPr lang="fr-FR"/>
              <a:t>Les comptages constituent la base de la plupart des approches de collecte de données dans les situations d’urgence (par exemple, le nombre de personnes vaccinées, le nombre total de travailleurs de la santé à vacciner).</a:t>
            </a:r>
          </a:p>
          <a:p>
            <a:r>
              <a:rPr lang="fr-FR"/>
              <a:t>Les données essentielles sur la vaccination en cas d’épidémie sont les suivantes : </a:t>
            </a:r>
          </a:p>
          <a:p>
            <a:pPr lvl="1"/>
            <a:r>
              <a:rPr lang="fr-FR"/>
              <a:t>Nombre total de personnes vaccinées</a:t>
            </a:r>
          </a:p>
          <a:p>
            <a:pPr lvl="1"/>
            <a:r>
              <a:rPr lang="fr-FR"/>
              <a:t>Données démographiques (par exemple, âge, sexe, profession)</a:t>
            </a:r>
          </a:p>
          <a:p>
            <a:pPr lvl="1"/>
            <a:r>
              <a:rPr lang="fr-FR"/>
              <a:t>Couverture vaccinale pour chaque groupe à haut risque (par exemple, contact, contacts de contacts, personnel de santé/travailleurs domestiques)</a:t>
            </a:r>
          </a:p>
          <a:p>
            <a:pPr lvl="1"/>
            <a:r>
              <a:rPr lang="fr-FR"/>
              <a:t>Doses de vaccin disponibles utilisées et restantes</a:t>
            </a:r>
          </a:p>
          <a:p>
            <a:pPr lvl="1"/>
            <a:r>
              <a:rPr lang="fr-FR"/>
              <a:t>Gaspillage de vaccins</a:t>
            </a:r>
          </a:p>
          <a:p>
            <a:endParaRPr lang="fr-FR" altLang="en-US"/>
          </a:p>
          <a:p>
            <a:pPr lvl="1"/>
            <a:endParaRPr lang="fr-FR"/>
          </a:p>
        </p:txBody>
      </p:sp>
    </p:spTree>
    <p:extLst>
      <p:ext uri="{BB962C8B-B14F-4D97-AF65-F5344CB8AC3E}">
        <p14:creationId xmlns:p14="http://schemas.microsoft.com/office/powerpoint/2010/main" val="37862374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able&#10;&#10;Description automatically generated">
            <a:extLst>
              <a:ext uri="{FF2B5EF4-FFF2-40B4-BE49-F238E27FC236}">
                <a16:creationId xmlns:a16="http://schemas.microsoft.com/office/drawing/2014/main" id="{3F6A39DE-A556-903A-7E89-E45179B8FEE1}"/>
              </a:ext>
            </a:extLst>
          </p:cNvPr>
          <p:cNvPicPr>
            <a:picLocks noChangeAspect="1"/>
          </p:cNvPicPr>
          <p:nvPr/>
        </p:nvPicPr>
        <p:blipFill rotWithShape="1">
          <a:blip r:embed="rId3"/>
          <a:srcRect r="-107" b="27551"/>
          <a:stretch/>
        </p:blipFill>
        <p:spPr>
          <a:xfrm>
            <a:off x="-957" y="412540"/>
            <a:ext cx="12202719" cy="5157357"/>
          </a:xfrm>
          <a:prstGeom prst="rect">
            <a:avLst/>
          </a:prstGeom>
        </p:spPr>
      </p:pic>
      <p:sp>
        <p:nvSpPr>
          <p:cNvPr id="52225" name="Rectangle 2"/>
          <p:cNvSpPr>
            <a:spLocks noGrp="1"/>
          </p:cNvSpPr>
          <p:nvPr>
            <p:ph type="title"/>
          </p:nvPr>
        </p:nvSpPr>
        <p:spPr>
          <a:xfrm>
            <a:off x="731520" y="365125"/>
            <a:ext cx="10723418" cy="707217"/>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a:bodyPr>
          <a:lstStyle/>
          <a:p>
            <a:r>
              <a:rPr lang="fr-FR"/>
              <a:t>Outils de collecte de données - formulaire d’enregistrement des vaccinations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1520" y="365125"/>
            <a:ext cx="10723418" cy="707217"/>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a:bodyPr>
          <a:lstStyle/>
          <a:p>
            <a:r>
              <a:rPr lang="fr-FR"/>
              <a:t>Sources courantes d’erreurs dans la collecte et la saisie des données</a:t>
            </a:r>
          </a:p>
        </p:txBody>
      </p:sp>
      <p:graphicFrame>
        <p:nvGraphicFramePr>
          <p:cNvPr id="4" name="Table 4">
            <a:extLst>
              <a:ext uri="{FF2B5EF4-FFF2-40B4-BE49-F238E27FC236}">
                <a16:creationId xmlns:a16="http://schemas.microsoft.com/office/drawing/2014/main" id="{B05A7466-B062-0782-BCFC-6EC9F94C5DA2}"/>
              </a:ext>
            </a:extLst>
          </p:cNvPr>
          <p:cNvGraphicFramePr>
            <a:graphicFrameLocks noGrp="1"/>
          </p:cNvGraphicFramePr>
          <p:nvPr>
            <p:extLst>
              <p:ext uri="{D42A27DB-BD31-4B8C-83A1-F6EECF244321}">
                <p14:modId xmlns:p14="http://schemas.microsoft.com/office/powerpoint/2010/main" val="1875848469"/>
              </p:ext>
            </p:extLst>
          </p:nvPr>
        </p:nvGraphicFramePr>
        <p:xfrm>
          <a:off x="703155" y="1229639"/>
          <a:ext cx="10751783" cy="4737888"/>
        </p:xfrm>
        <a:graphic>
          <a:graphicData uri="http://schemas.openxmlformats.org/drawingml/2006/table">
            <a:tbl>
              <a:tblPr firstRow="1" bandRow="1">
                <a:tableStyleId>{5C22544A-7EE6-4342-B048-85BDC9FD1C3A}</a:tableStyleId>
              </a:tblPr>
              <a:tblGrid>
                <a:gridCol w="2713378">
                  <a:extLst>
                    <a:ext uri="{9D8B030D-6E8A-4147-A177-3AD203B41FA5}">
                      <a16:colId xmlns:a16="http://schemas.microsoft.com/office/drawing/2014/main" val="1375344603"/>
                    </a:ext>
                  </a:extLst>
                </a:gridCol>
                <a:gridCol w="8038405">
                  <a:extLst>
                    <a:ext uri="{9D8B030D-6E8A-4147-A177-3AD203B41FA5}">
                      <a16:colId xmlns:a16="http://schemas.microsoft.com/office/drawing/2014/main" val="1122506140"/>
                    </a:ext>
                  </a:extLst>
                </a:gridCol>
              </a:tblGrid>
              <a:tr h="540628">
                <a:tc>
                  <a:txBody>
                    <a:bodyPr/>
                    <a:lstStyle/>
                    <a:p>
                      <a:r>
                        <a:rPr lang="fr-FR" sz="2000">
                          <a:latin typeface="Atkinson Hyperlegible" pitchFamily="2" charset="77"/>
                        </a:rPr>
                        <a:t>Type d’erreur de saisie</a:t>
                      </a:r>
                    </a:p>
                  </a:txBody>
                  <a:tcPr/>
                </a:tc>
                <a:tc>
                  <a:txBody>
                    <a:bodyPr/>
                    <a:lstStyle/>
                    <a:p>
                      <a:r>
                        <a:rPr lang="fr-FR" sz="2000">
                          <a:latin typeface="Atkinson Hyperlegible" pitchFamily="2" charset="77"/>
                        </a:rPr>
                        <a:t>Exemples d’erreurs de saisie</a:t>
                      </a:r>
                    </a:p>
                  </a:txBody>
                  <a:tcPr/>
                </a:tc>
                <a:extLst>
                  <a:ext uri="{0D108BD9-81ED-4DB2-BD59-A6C34878D82A}">
                    <a16:rowId xmlns:a16="http://schemas.microsoft.com/office/drawing/2014/main" val="2860056167"/>
                  </a:ext>
                </a:extLst>
              </a:tr>
              <a:tr h="540628">
                <a:tc>
                  <a:txBody>
                    <a:bodyPr/>
                    <a:lstStyle/>
                    <a:p>
                      <a:pPr lvl="0">
                        <a:buNone/>
                      </a:pPr>
                      <a:r>
                        <a:rPr lang="fr-FR" sz="2000" b="1" i="0" u="none" strike="noStrike" noProof="0">
                          <a:latin typeface="Atkinson Hyperlegible" pitchFamily="2" charset="77"/>
                        </a:rPr>
                        <a:t>Erreur de transposition </a:t>
                      </a:r>
                      <a:endParaRPr lang="fr-FR" sz="2000">
                        <a:latin typeface="Atkinson Hyperlegible" pitchFamily="2" charset="77"/>
                      </a:endParaRPr>
                    </a:p>
                  </a:txBody>
                  <a:tcPr/>
                </a:tc>
                <a:tc>
                  <a:txBody>
                    <a:bodyPr/>
                    <a:lstStyle/>
                    <a:p>
                      <a:pPr lvl="0" algn="l">
                        <a:lnSpc>
                          <a:spcPct val="100000"/>
                        </a:lnSpc>
                        <a:spcBef>
                          <a:spcPts val="0"/>
                        </a:spcBef>
                        <a:spcAft>
                          <a:spcPts val="0"/>
                        </a:spcAft>
                        <a:buNone/>
                      </a:pPr>
                      <a:r>
                        <a:rPr lang="fr-FR" sz="2000" b="0" i="0" u="none" strike="noStrike" noProof="0">
                          <a:latin typeface="Atkinson Hyperlegible" pitchFamily="2" charset="77"/>
                        </a:rPr>
                        <a:t>39 saisi au lieu de 93 (généralement dû à des fautes de frappe)</a:t>
                      </a:r>
                    </a:p>
                  </a:txBody>
                  <a:tcPr/>
                </a:tc>
                <a:extLst>
                  <a:ext uri="{0D108BD9-81ED-4DB2-BD59-A6C34878D82A}">
                    <a16:rowId xmlns:a16="http://schemas.microsoft.com/office/drawing/2014/main" val="3669971599"/>
                  </a:ext>
                </a:extLst>
              </a:tr>
              <a:tr h="540628">
                <a:tc>
                  <a:txBody>
                    <a:bodyPr/>
                    <a:lstStyle/>
                    <a:p>
                      <a:pPr lvl="0">
                        <a:buNone/>
                      </a:pPr>
                      <a:r>
                        <a:rPr lang="fr-FR" sz="2000" b="1" i="0" u="none" strike="noStrike" noProof="0">
                          <a:latin typeface="Atkinson Hyperlegible" pitchFamily="2" charset="77"/>
                        </a:rPr>
                        <a:t>Erreur de copiage</a:t>
                      </a:r>
                      <a:endParaRPr lang="fr-FR" sz="2000">
                        <a:latin typeface="Atkinson Hyperlegible" pitchFamily="2" charset="77"/>
                      </a:endParaRPr>
                    </a:p>
                  </a:txBody>
                  <a:tcPr/>
                </a:tc>
                <a:tc>
                  <a:txBody>
                    <a:bodyPr/>
                    <a:lstStyle/>
                    <a:p>
                      <a:pPr lvl="0">
                        <a:buNone/>
                      </a:pPr>
                      <a:r>
                        <a:rPr lang="fr-FR" sz="2000" b="0" i="0" u="none" strike="noStrike" noProof="0">
                          <a:latin typeface="Atkinson Hyperlegible" pitchFamily="2" charset="77"/>
                        </a:rPr>
                        <a:t>Le chiffre 1 a été inscrit à la place du chiffre 7 en raison de la graphie ; le chiffre 0 a été inscrit à la place de la lettre O.</a:t>
                      </a:r>
                      <a:endParaRPr lang="fr-FR" sz="2000">
                        <a:latin typeface="Atkinson Hyperlegible" pitchFamily="2" charset="77"/>
                      </a:endParaRPr>
                    </a:p>
                  </a:txBody>
                  <a:tcPr/>
                </a:tc>
                <a:extLst>
                  <a:ext uri="{0D108BD9-81ED-4DB2-BD59-A6C34878D82A}">
                    <a16:rowId xmlns:a16="http://schemas.microsoft.com/office/drawing/2014/main" val="2171617540"/>
                  </a:ext>
                </a:extLst>
              </a:tr>
              <a:tr h="901047">
                <a:tc>
                  <a:txBody>
                    <a:bodyPr/>
                    <a:lstStyle/>
                    <a:p>
                      <a:pPr lvl="0">
                        <a:buNone/>
                      </a:pPr>
                      <a:r>
                        <a:rPr lang="fr-FR" sz="2000" b="1" i="0" u="none" strike="noStrike" noProof="0">
                          <a:latin typeface="Atkinson Hyperlegible" pitchFamily="2" charset="77"/>
                        </a:rPr>
                        <a:t>Erreur de codage</a:t>
                      </a:r>
                      <a:endParaRPr lang="fr-FR" sz="2000">
                        <a:latin typeface="Atkinson Hyperlegible" pitchFamily="2" charset="77"/>
                      </a:endParaRPr>
                    </a:p>
                  </a:txBody>
                  <a:tcPr/>
                </a:tc>
                <a:tc>
                  <a:txBody>
                    <a:bodyPr/>
                    <a:lstStyle/>
                    <a:p>
                      <a:pPr lvl="0">
                        <a:buNone/>
                      </a:pPr>
                      <a:r>
                        <a:rPr lang="fr-FR" sz="2000" b="0" i="0" u="none" strike="noStrike" noProof="0">
                          <a:latin typeface="Atkinson Hyperlegible" pitchFamily="2" charset="77"/>
                        </a:rPr>
                        <a:t>Utilisation d’un code erroné. </a:t>
                      </a:r>
                      <a:endParaRPr lang="fr-FR" sz="2000">
                        <a:latin typeface="Atkinson Hyperlegible" pitchFamily="2" charset="77"/>
                      </a:endParaRPr>
                    </a:p>
                    <a:p>
                      <a:pPr lvl="0">
                        <a:buNone/>
                      </a:pPr>
                      <a:r>
                        <a:rPr lang="fr-FR" sz="2000" b="1" i="0" u="none" strike="noStrike" noProof="0">
                          <a:latin typeface="Atkinson Hyperlegible" pitchFamily="2" charset="77"/>
                        </a:rPr>
                        <a:t>Exemple</a:t>
                      </a:r>
                      <a:r>
                        <a:rPr lang="fr-FR" sz="2000" b="0" i="0" u="none" strike="noStrike" noProof="0">
                          <a:latin typeface="Atkinson Hyperlegible" pitchFamily="2" charset="77"/>
                        </a:rPr>
                        <a:t>: dans un système de codage 1=Oui et 2=Non,                </a:t>
                      </a:r>
                      <a:endParaRPr lang="fr-FR" sz="2000">
                        <a:latin typeface="Atkinson Hyperlegible" pitchFamily="2" charset="77"/>
                      </a:endParaRPr>
                    </a:p>
                    <a:p>
                      <a:pPr lvl="0">
                        <a:buNone/>
                      </a:pPr>
                      <a:r>
                        <a:rPr lang="fr-FR" sz="2000" b="0" i="0" u="none" strike="noStrike" noProof="0">
                          <a:latin typeface="Atkinson Hyperlegible" pitchFamily="2" charset="77"/>
                        </a:rPr>
                        <a:t>un enquêteur a encerclé le mot </a:t>
                      </a:r>
                      <a:r>
                        <a:rPr lang="fr-FR" sz="2000" b="0" i="1" u="none" strike="noStrike" noProof="0">
                          <a:latin typeface="Atkinson Hyperlegible" pitchFamily="2" charset="77"/>
                        </a:rPr>
                        <a:t>Oui</a:t>
                      </a:r>
                      <a:r>
                        <a:rPr lang="fr-FR" sz="2000" b="0" i="0" u="none" strike="noStrike" noProof="0">
                          <a:latin typeface="Atkinson Hyperlegible" pitchFamily="2" charset="77"/>
                        </a:rPr>
                        <a:t>, mais le codeur a saisi 2 lors du codage.</a:t>
                      </a:r>
                      <a:endParaRPr lang="fr-FR" sz="2000">
                        <a:latin typeface="Atkinson Hyperlegible" pitchFamily="2" charset="77"/>
                      </a:endParaRPr>
                    </a:p>
                  </a:txBody>
                  <a:tcPr/>
                </a:tc>
                <a:extLst>
                  <a:ext uri="{0D108BD9-81ED-4DB2-BD59-A6C34878D82A}">
                    <a16:rowId xmlns:a16="http://schemas.microsoft.com/office/drawing/2014/main" val="2457685208"/>
                  </a:ext>
                </a:extLst>
              </a:tr>
              <a:tr h="882952">
                <a:tc>
                  <a:txBody>
                    <a:bodyPr/>
                    <a:lstStyle/>
                    <a:p>
                      <a:pPr lvl="0">
                        <a:buNone/>
                      </a:pPr>
                      <a:r>
                        <a:rPr lang="fr-FR" sz="2000" b="1" i="0" u="none" strike="noStrike" noProof="0">
                          <a:latin typeface="Atkinson Hyperlegible" pitchFamily="2" charset="77"/>
                        </a:rPr>
                        <a:t>Erreur de cohérence</a:t>
                      </a:r>
                      <a:endParaRPr lang="fr-FR" sz="2000">
                        <a:latin typeface="Atkinson Hyperlegible" pitchFamily="2" charset="77"/>
                      </a:endParaRPr>
                    </a:p>
                  </a:txBody>
                  <a:tcPr/>
                </a:tc>
                <a:tc>
                  <a:txBody>
                    <a:bodyPr/>
                    <a:lstStyle/>
                    <a:p>
                      <a:pPr lvl="0" algn="l">
                        <a:lnSpc>
                          <a:spcPct val="100000"/>
                        </a:lnSpc>
                        <a:spcBef>
                          <a:spcPts val="0"/>
                        </a:spcBef>
                        <a:spcAft>
                          <a:spcPts val="0"/>
                        </a:spcAft>
                        <a:buNone/>
                      </a:pPr>
                      <a:r>
                        <a:rPr lang="fr-FR" sz="2000" b="0" i="0" u="none" strike="noStrike" noProof="0">
                          <a:latin typeface="Atkinson Hyperlegible" pitchFamily="2" charset="77"/>
                        </a:rPr>
                        <a:t>Deux ou plusieurs réponses au même questionnaire sont contradictoires. </a:t>
                      </a:r>
                      <a:endParaRPr lang="fr-FR" sz="2000">
                        <a:latin typeface="Atkinson Hyperlegible" pitchFamily="2" charset="77"/>
                      </a:endParaRPr>
                    </a:p>
                    <a:p>
                      <a:pPr lvl="0" algn="l">
                        <a:lnSpc>
                          <a:spcPct val="100000"/>
                        </a:lnSpc>
                        <a:spcBef>
                          <a:spcPts val="0"/>
                        </a:spcBef>
                        <a:spcAft>
                          <a:spcPts val="0"/>
                        </a:spcAft>
                        <a:buNone/>
                      </a:pPr>
                      <a:r>
                        <a:rPr lang="fr-FR" sz="2000" b="1" i="0" u="none" strike="noStrike" noProof="0">
                          <a:latin typeface="Atkinson Hyperlegible" pitchFamily="2" charset="77"/>
                        </a:rPr>
                        <a:t>Exemple :</a:t>
                      </a:r>
                      <a:r>
                        <a:rPr lang="fr-FR" sz="2000" b="0" i="0" u="none" strike="noStrike" noProof="0">
                          <a:latin typeface="Atkinson Hyperlegible" pitchFamily="2" charset="77"/>
                        </a:rPr>
                        <a:t> la date de sortie est antérieure à la date d’entrée</a:t>
                      </a:r>
                    </a:p>
                  </a:txBody>
                  <a:tcPr/>
                </a:tc>
                <a:extLst>
                  <a:ext uri="{0D108BD9-81ED-4DB2-BD59-A6C34878D82A}">
                    <a16:rowId xmlns:a16="http://schemas.microsoft.com/office/drawing/2014/main" val="1812766402"/>
                  </a:ext>
                </a:extLst>
              </a:tr>
              <a:tr h="840976">
                <a:tc>
                  <a:txBody>
                    <a:bodyPr/>
                    <a:lstStyle/>
                    <a:p>
                      <a:pPr lvl="0">
                        <a:buNone/>
                      </a:pPr>
                      <a:r>
                        <a:rPr lang="fr-FR" sz="2000" b="1" i="0" u="none" strike="noStrike" noProof="0">
                          <a:latin typeface="Atkinson Hyperlegible" pitchFamily="2" charset="77"/>
                        </a:rPr>
                        <a:t>Erreur de fourchette</a:t>
                      </a:r>
                      <a:endParaRPr lang="fr-FR" sz="2000">
                        <a:latin typeface="Atkinson Hyperlegible" pitchFamily="2" charset="77"/>
                      </a:endParaRPr>
                    </a:p>
                  </a:txBody>
                  <a:tcPr/>
                </a:tc>
                <a:tc>
                  <a:txBody>
                    <a:bodyPr/>
                    <a:lstStyle/>
                    <a:p>
                      <a:pPr marL="0" marR="0" lvl="0" indent="0" algn="l">
                        <a:lnSpc>
                          <a:spcPct val="90000"/>
                        </a:lnSpc>
                        <a:spcBef>
                          <a:spcPts val="0"/>
                        </a:spcBef>
                        <a:spcAft>
                          <a:spcPts val="1200"/>
                        </a:spcAft>
                        <a:buNone/>
                      </a:pPr>
                      <a:r>
                        <a:rPr lang="fr-FR" sz="2000" b="0" i="0" u="none" strike="noStrike" noProof="0">
                          <a:latin typeface="Atkinson Hyperlegible" pitchFamily="2" charset="77"/>
                        </a:rPr>
                        <a:t>L’entrée se situe en dehors de la fourchette des valeurs probables ou possibles. </a:t>
                      </a:r>
                      <a:endParaRPr lang="fr-FR" sz="2000">
                        <a:latin typeface="Atkinson Hyperlegible" pitchFamily="2" charset="77"/>
                      </a:endParaRPr>
                    </a:p>
                    <a:p>
                      <a:pPr marL="0" marR="0" lvl="0" indent="0" algn="l">
                        <a:lnSpc>
                          <a:spcPct val="90000"/>
                        </a:lnSpc>
                        <a:spcBef>
                          <a:spcPts val="0"/>
                        </a:spcBef>
                        <a:spcAft>
                          <a:spcPts val="1200"/>
                        </a:spcAft>
                        <a:buNone/>
                      </a:pPr>
                      <a:r>
                        <a:rPr lang="fr-FR" sz="2000" b="1" i="0" u="none" strike="noStrike" noProof="0">
                          <a:latin typeface="Atkinson Hyperlegible" pitchFamily="2" charset="77"/>
                        </a:rPr>
                        <a:t>Exemple : </a:t>
                      </a:r>
                      <a:r>
                        <a:rPr lang="fr-FR" sz="2000" b="0" i="0" u="none" strike="noStrike" noProof="0">
                          <a:latin typeface="Atkinson Hyperlegible" pitchFamily="2" charset="77"/>
                        </a:rPr>
                        <a:t>Les choix sont de 1 à 5, mais le 7 est inscrit.</a:t>
                      </a:r>
                    </a:p>
                  </a:txBody>
                  <a:tcPr/>
                </a:tc>
                <a:extLst>
                  <a:ext uri="{0D108BD9-81ED-4DB2-BD59-A6C34878D82A}">
                    <a16:rowId xmlns:a16="http://schemas.microsoft.com/office/drawing/2014/main" val="1812758340"/>
                  </a:ext>
                </a:extLst>
              </a:tr>
            </a:tbl>
          </a:graphicData>
        </a:graphic>
      </p:graphicFrame>
    </p:spTree>
    <p:extLst>
      <p:ext uri="{BB962C8B-B14F-4D97-AF65-F5344CB8AC3E}">
        <p14:creationId xmlns:p14="http://schemas.microsoft.com/office/powerpoint/2010/main" val="11314417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1520" y="365125"/>
            <a:ext cx="10723418" cy="707217"/>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fr-FR"/>
              <a:t>Exercice : Évaluer la qualité des données</a:t>
            </a:r>
          </a:p>
        </p:txBody>
      </p:sp>
      <p:pic>
        <p:nvPicPr>
          <p:cNvPr id="5" name="Picture 5" descr="Table&#10;&#10;Description automatically generated">
            <a:extLst>
              <a:ext uri="{FF2B5EF4-FFF2-40B4-BE49-F238E27FC236}">
                <a16:creationId xmlns:a16="http://schemas.microsoft.com/office/drawing/2014/main" id="{F016B94B-3FE9-E637-3708-05581EAA6E11}"/>
              </a:ext>
            </a:extLst>
          </p:cNvPr>
          <p:cNvPicPr>
            <a:picLocks noGrp="1" noChangeAspect="1"/>
          </p:cNvPicPr>
          <p:nvPr>
            <p:ph idx="1"/>
          </p:nvPr>
        </p:nvPicPr>
        <p:blipFill>
          <a:blip r:embed="rId3"/>
          <a:stretch>
            <a:fillRect/>
          </a:stretch>
        </p:blipFill>
        <p:spPr>
          <a:xfrm>
            <a:off x="905238" y="1414463"/>
            <a:ext cx="9467487" cy="4599153"/>
          </a:xfrm>
        </p:spPr>
      </p:pic>
    </p:spTree>
    <p:extLst>
      <p:ext uri="{BB962C8B-B14F-4D97-AF65-F5344CB8AC3E}">
        <p14:creationId xmlns:p14="http://schemas.microsoft.com/office/powerpoint/2010/main" val="15581738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768" y="287563"/>
            <a:ext cx="7543800" cy="71596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p>
            <a:pPr eaLnBrk="1" hangingPunct="1"/>
            <a:r>
              <a:rPr lang="fr-FR" b="1">
                <a:solidFill>
                  <a:schemeClr val="accent1"/>
                </a:solidFill>
              </a:rPr>
              <a:t>Comment avons-nous procédé ?</a:t>
            </a:r>
          </a:p>
        </p:txBody>
      </p:sp>
      <p:pic>
        <p:nvPicPr>
          <p:cNvPr id="20" name="Picture 5" descr="Table&#10;&#10;Description automatically generated">
            <a:extLst>
              <a:ext uri="{FF2B5EF4-FFF2-40B4-BE49-F238E27FC236}">
                <a16:creationId xmlns:a16="http://schemas.microsoft.com/office/drawing/2014/main" id="{632B48DF-FD7A-FA06-353C-E20C06E2F9BA}"/>
              </a:ext>
            </a:extLst>
          </p:cNvPr>
          <p:cNvPicPr>
            <a:picLocks noGrp="1" noChangeAspect="1"/>
          </p:cNvPicPr>
          <p:nvPr>
            <p:ph idx="1"/>
          </p:nvPr>
        </p:nvPicPr>
        <p:blipFill>
          <a:blip r:embed="rId3"/>
          <a:stretch>
            <a:fillRect/>
          </a:stretch>
        </p:blipFill>
        <p:spPr>
          <a:xfrm>
            <a:off x="1143001" y="1125989"/>
            <a:ext cx="9894317" cy="4806046"/>
          </a:xfrm>
        </p:spPr>
      </p:pic>
      <p:sp>
        <p:nvSpPr>
          <p:cNvPr id="21" name="Rectangle: Rounded Corners 20">
            <a:extLst>
              <a:ext uri="{FF2B5EF4-FFF2-40B4-BE49-F238E27FC236}">
                <a16:creationId xmlns:a16="http://schemas.microsoft.com/office/drawing/2014/main" id="{32700049-06BD-11CB-1985-62A5A6B322F6}"/>
              </a:ext>
            </a:extLst>
          </p:cNvPr>
          <p:cNvSpPr/>
          <p:nvPr/>
        </p:nvSpPr>
        <p:spPr>
          <a:xfrm>
            <a:off x="1428749" y="4143375"/>
            <a:ext cx="1347107" cy="435428"/>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F7241368-7706-DDAF-765A-4B873C033F40}"/>
              </a:ext>
            </a:extLst>
          </p:cNvPr>
          <p:cNvSpPr/>
          <p:nvPr/>
        </p:nvSpPr>
        <p:spPr>
          <a:xfrm>
            <a:off x="9797142" y="3816803"/>
            <a:ext cx="1251857" cy="408214"/>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0B2C9A58-FD86-8EAB-4212-EDDC45AFA560}"/>
              </a:ext>
            </a:extLst>
          </p:cNvPr>
          <p:cNvSpPr/>
          <p:nvPr/>
        </p:nvSpPr>
        <p:spPr>
          <a:xfrm>
            <a:off x="5755820" y="3095624"/>
            <a:ext cx="1347107" cy="435428"/>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70EF9BAA-3863-63C2-549D-5A3D0A3FECC9}"/>
              </a:ext>
            </a:extLst>
          </p:cNvPr>
          <p:cNvSpPr/>
          <p:nvPr/>
        </p:nvSpPr>
        <p:spPr>
          <a:xfrm>
            <a:off x="7116535" y="4823732"/>
            <a:ext cx="1347107" cy="435428"/>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0AA508CD-D512-1554-FF34-D0EE3F684077}"/>
              </a:ext>
            </a:extLst>
          </p:cNvPr>
          <p:cNvSpPr/>
          <p:nvPr/>
        </p:nvSpPr>
        <p:spPr>
          <a:xfrm>
            <a:off x="4150177" y="4143374"/>
            <a:ext cx="1700892" cy="435428"/>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A6D8D733-D8E6-E5CD-3FBC-13F96F315355}"/>
              </a:ext>
            </a:extLst>
          </p:cNvPr>
          <p:cNvSpPr/>
          <p:nvPr/>
        </p:nvSpPr>
        <p:spPr>
          <a:xfrm>
            <a:off x="7116534" y="4143375"/>
            <a:ext cx="1347107" cy="435428"/>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14073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768" y="287563"/>
            <a:ext cx="7543800" cy="71596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p>
            <a:pPr eaLnBrk="1" hangingPunct="1"/>
            <a:r>
              <a:rPr lang="fr-FR" b="1">
                <a:solidFill>
                  <a:schemeClr val="accent1"/>
                </a:solidFill>
              </a:rPr>
              <a:t>Comment avons-nous procédé ?</a:t>
            </a:r>
          </a:p>
        </p:txBody>
      </p:sp>
      <p:pic>
        <p:nvPicPr>
          <p:cNvPr id="20" name="Picture 5" descr="Table&#10;&#10;Description automatically generated">
            <a:extLst>
              <a:ext uri="{FF2B5EF4-FFF2-40B4-BE49-F238E27FC236}">
                <a16:creationId xmlns:a16="http://schemas.microsoft.com/office/drawing/2014/main" id="{632B48DF-FD7A-FA06-353C-E20C06E2F9BA}"/>
              </a:ext>
            </a:extLst>
          </p:cNvPr>
          <p:cNvPicPr>
            <a:picLocks noGrp="1" noChangeAspect="1"/>
          </p:cNvPicPr>
          <p:nvPr>
            <p:ph idx="1"/>
          </p:nvPr>
        </p:nvPicPr>
        <p:blipFill>
          <a:blip r:embed="rId3"/>
          <a:stretch>
            <a:fillRect/>
          </a:stretch>
        </p:blipFill>
        <p:spPr>
          <a:xfrm>
            <a:off x="1143001" y="1125989"/>
            <a:ext cx="9894317" cy="4806046"/>
          </a:xfrm>
        </p:spPr>
      </p:pic>
      <p:sp>
        <p:nvSpPr>
          <p:cNvPr id="21" name="Rectangle: Rounded Corners 20">
            <a:extLst>
              <a:ext uri="{FF2B5EF4-FFF2-40B4-BE49-F238E27FC236}">
                <a16:creationId xmlns:a16="http://schemas.microsoft.com/office/drawing/2014/main" id="{32700049-06BD-11CB-1985-62A5A6B322F6}"/>
              </a:ext>
            </a:extLst>
          </p:cNvPr>
          <p:cNvSpPr/>
          <p:nvPr/>
        </p:nvSpPr>
        <p:spPr>
          <a:xfrm>
            <a:off x="1428749" y="4143375"/>
            <a:ext cx="1347107" cy="435428"/>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F7241368-7706-DDAF-765A-4B873C033F40}"/>
              </a:ext>
            </a:extLst>
          </p:cNvPr>
          <p:cNvSpPr/>
          <p:nvPr/>
        </p:nvSpPr>
        <p:spPr>
          <a:xfrm>
            <a:off x="9797142" y="3816803"/>
            <a:ext cx="1251857" cy="408214"/>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0B2C9A58-FD86-8EAB-4212-EDDC45AFA560}"/>
              </a:ext>
            </a:extLst>
          </p:cNvPr>
          <p:cNvSpPr/>
          <p:nvPr/>
        </p:nvSpPr>
        <p:spPr>
          <a:xfrm>
            <a:off x="5755820" y="3095624"/>
            <a:ext cx="1347107" cy="435428"/>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70EF9BAA-3863-63C2-549D-5A3D0A3FECC9}"/>
              </a:ext>
            </a:extLst>
          </p:cNvPr>
          <p:cNvSpPr/>
          <p:nvPr/>
        </p:nvSpPr>
        <p:spPr>
          <a:xfrm>
            <a:off x="7116535" y="4823732"/>
            <a:ext cx="1347107" cy="435428"/>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0AA508CD-D512-1554-FF34-D0EE3F684077}"/>
              </a:ext>
            </a:extLst>
          </p:cNvPr>
          <p:cNvSpPr/>
          <p:nvPr/>
        </p:nvSpPr>
        <p:spPr>
          <a:xfrm>
            <a:off x="4150177" y="4143374"/>
            <a:ext cx="1700892" cy="435428"/>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A6D8D733-D8E6-E5CD-3FBC-13F96F315355}"/>
              </a:ext>
            </a:extLst>
          </p:cNvPr>
          <p:cNvSpPr/>
          <p:nvPr/>
        </p:nvSpPr>
        <p:spPr>
          <a:xfrm>
            <a:off x="7116534" y="4143375"/>
            <a:ext cx="1347107" cy="435428"/>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Arrow Connector 2">
            <a:extLst>
              <a:ext uri="{FF2B5EF4-FFF2-40B4-BE49-F238E27FC236}">
                <a16:creationId xmlns:a16="http://schemas.microsoft.com/office/drawing/2014/main" id="{AE7F43FC-8037-248E-37B5-3DDB066A5DEB}"/>
              </a:ext>
            </a:extLst>
          </p:cNvPr>
          <p:cNvCxnSpPr/>
          <p:nvPr/>
        </p:nvCxnSpPr>
        <p:spPr>
          <a:xfrm>
            <a:off x="923697" y="3561847"/>
            <a:ext cx="472297" cy="60528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BF67F34D-960D-4CE9-8AAF-1D08940232D0}"/>
              </a:ext>
            </a:extLst>
          </p:cNvPr>
          <p:cNvSpPr txBox="1"/>
          <p:nvPr/>
        </p:nvSpPr>
        <p:spPr>
          <a:xfrm>
            <a:off x="203200" y="2946400"/>
            <a:ext cx="1615440" cy="646331"/>
          </a:xfrm>
          <a:prstGeom prst="rect">
            <a:avLst/>
          </a:prstGeom>
          <a:solidFill>
            <a:schemeClr val="accent4">
              <a:lumMod val="60000"/>
              <a:lumOff val="4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b="1">
                <a:latin typeface="Arial"/>
              </a:rPr>
              <a:t>Format de date incorrect</a:t>
            </a:r>
            <a:endParaRPr lang="fr-FR" b="1">
              <a:cs typeface="Arial"/>
            </a:endParaRPr>
          </a:p>
        </p:txBody>
      </p:sp>
      <p:sp>
        <p:nvSpPr>
          <p:cNvPr id="7" name="TextBox 6">
            <a:extLst>
              <a:ext uri="{FF2B5EF4-FFF2-40B4-BE49-F238E27FC236}">
                <a16:creationId xmlns:a16="http://schemas.microsoft.com/office/drawing/2014/main" id="{F2793047-2DC8-29F4-A6CE-E8C2781459D1}"/>
              </a:ext>
            </a:extLst>
          </p:cNvPr>
          <p:cNvSpPr txBox="1"/>
          <p:nvPr/>
        </p:nvSpPr>
        <p:spPr>
          <a:xfrm>
            <a:off x="4151893" y="6020039"/>
            <a:ext cx="1615440" cy="646331"/>
          </a:xfrm>
          <a:prstGeom prst="rect">
            <a:avLst/>
          </a:prstGeom>
          <a:solidFill>
            <a:schemeClr val="accent4">
              <a:lumMod val="60000"/>
              <a:lumOff val="4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b="1">
                <a:latin typeface="Arial"/>
              </a:rPr>
              <a:t>Points de données qui se répètent</a:t>
            </a:r>
            <a:endParaRPr lang="fr-FR" b="1">
              <a:cs typeface="Arial"/>
            </a:endParaRPr>
          </a:p>
        </p:txBody>
      </p:sp>
      <p:sp>
        <p:nvSpPr>
          <p:cNvPr id="9" name="TextBox 8">
            <a:extLst>
              <a:ext uri="{FF2B5EF4-FFF2-40B4-BE49-F238E27FC236}">
                <a16:creationId xmlns:a16="http://schemas.microsoft.com/office/drawing/2014/main" id="{7C65E18F-1111-4363-5903-C0935ABA646B}"/>
              </a:ext>
            </a:extLst>
          </p:cNvPr>
          <p:cNvSpPr txBox="1"/>
          <p:nvPr/>
        </p:nvSpPr>
        <p:spPr>
          <a:xfrm>
            <a:off x="10687984" y="2831380"/>
            <a:ext cx="1227252" cy="646331"/>
          </a:xfrm>
          <a:prstGeom prst="rect">
            <a:avLst/>
          </a:prstGeom>
          <a:solidFill>
            <a:schemeClr val="accent4">
              <a:lumMod val="60000"/>
              <a:lumOff val="4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b="1">
                <a:latin typeface="Arial"/>
              </a:rPr>
              <a:t>saisie # invalide</a:t>
            </a:r>
            <a:endParaRPr lang="fr-FR" b="1">
              <a:cs typeface="Arial"/>
            </a:endParaRPr>
          </a:p>
        </p:txBody>
      </p:sp>
      <p:cxnSp>
        <p:nvCxnSpPr>
          <p:cNvPr id="5" name="Straight Arrow Connector 4">
            <a:extLst>
              <a:ext uri="{FF2B5EF4-FFF2-40B4-BE49-F238E27FC236}">
                <a16:creationId xmlns:a16="http://schemas.microsoft.com/office/drawing/2014/main" id="{D2A5075F-03C0-645C-CDB8-6C3F26E9E753}"/>
              </a:ext>
            </a:extLst>
          </p:cNvPr>
          <p:cNvCxnSpPr>
            <a:cxnSpLocks/>
          </p:cNvCxnSpPr>
          <p:nvPr/>
        </p:nvCxnSpPr>
        <p:spPr>
          <a:xfrm flipV="1">
            <a:off x="4934980" y="4548137"/>
            <a:ext cx="1439" cy="147223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35B0FB9F-6826-87F3-8C89-0FFED616573A}"/>
              </a:ext>
            </a:extLst>
          </p:cNvPr>
          <p:cNvCxnSpPr>
            <a:cxnSpLocks/>
          </p:cNvCxnSpPr>
          <p:nvPr/>
        </p:nvCxnSpPr>
        <p:spPr>
          <a:xfrm flipH="1" flipV="1">
            <a:off x="6348995" y="3530940"/>
            <a:ext cx="357994" cy="278417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FFEEEF2-F5F5-141D-7373-F9F785EB9121}"/>
              </a:ext>
            </a:extLst>
          </p:cNvPr>
          <p:cNvCxnSpPr>
            <a:cxnSpLocks/>
          </p:cNvCxnSpPr>
          <p:nvPr/>
        </p:nvCxnSpPr>
        <p:spPr>
          <a:xfrm flipV="1">
            <a:off x="7177847" y="5263411"/>
            <a:ext cx="519025" cy="104451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3A027A8-D860-39DA-EE05-BACC9DBD8DC6}"/>
              </a:ext>
            </a:extLst>
          </p:cNvPr>
          <p:cNvCxnSpPr>
            <a:cxnSpLocks/>
          </p:cNvCxnSpPr>
          <p:nvPr/>
        </p:nvCxnSpPr>
        <p:spPr>
          <a:xfrm flipV="1">
            <a:off x="7688243" y="4235431"/>
            <a:ext cx="2686410" cy="204373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0C759E3-0FD7-D4AA-F9A8-1A702C44694B}"/>
              </a:ext>
            </a:extLst>
          </p:cNvPr>
          <p:cNvSpPr txBox="1"/>
          <p:nvPr/>
        </p:nvSpPr>
        <p:spPr>
          <a:xfrm>
            <a:off x="6096000" y="6289039"/>
            <a:ext cx="1615440" cy="369332"/>
          </a:xfrm>
          <a:prstGeom prst="rect">
            <a:avLst/>
          </a:prstGeom>
          <a:solidFill>
            <a:schemeClr val="accent4">
              <a:lumMod val="60000"/>
              <a:lumOff val="4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b="1">
                <a:latin typeface="Arial"/>
              </a:rPr>
              <a:t>Données manquantes</a:t>
            </a:r>
            <a:endParaRPr lang="fr-FR" b="1">
              <a:cs typeface="Arial"/>
            </a:endParaRPr>
          </a:p>
        </p:txBody>
      </p:sp>
      <p:cxnSp>
        <p:nvCxnSpPr>
          <p:cNvPr id="18" name="Straight Arrow Connector 17">
            <a:extLst>
              <a:ext uri="{FF2B5EF4-FFF2-40B4-BE49-F238E27FC236}">
                <a16:creationId xmlns:a16="http://schemas.microsoft.com/office/drawing/2014/main" id="{A8996BE5-0FDC-7D4F-6476-090D02DFF847}"/>
              </a:ext>
            </a:extLst>
          </p:cNvPr>
          <p:cNvCxnSpPr>
            <a:cxnSpLocks/>
          </p:cNvCxnSpPr>
          <p:nvPr/>
        </p:nvCxnSpPr>
        <p:spPr>
          <a:xfrm flipH="1">
            <a:off x="8484030" y="3198817"/>
            <a:ext cx="2219864" cy="113725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55764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8F358-076C-4D8B-1E82-DF5EE6E435F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6B3EE2A-5DBB-B5E0-F01D-B5F2455A6A06}"/>
              </a:ext>
            </a:extLst>
          </p:cNvPr>
          <p:cNvSpPr>
            <a:spLocks noGrp="1"/>
          </p:cNvSpPr>
          <p:nvPr>
            <p:ph idx="1"/>
          </p:nvPr>
        </p:nvSpPr>
        <p:spPr/>
        <p:txBody>
          <a:bodyPr>
            <a:normAutofit/>
          </a:bodyPr>
          <a:lstStyle/>
          <a:p>
            <a:pPr marL="0" indent="0" algn="ctr">
              <a:buNone/>
            </a:pPr>
            <a:r>
              <a:rPr lang="en-US" sz="4800" dirty="0"/>
              <a:t>MERCI</a:t>
            </a:r>
          </a:p>
        </p:txBody>
      </p:sp>
    </p:spTree>
    <p:extLst>
      <p:ext uri="{BB962C8B-B14F-4D97-AF65-F5344CB8AC3E}">
        <p14:creationId xmlns:p14="http://schemas.microsoft.com/office/powerpoint/2010/main" val="2436614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4FD59-DCFC-4529-BFD8-C99EF6A66776}"/>
              </a:ext>
            </a:extLst>
          </p:cNvPr>
          <p:cNvSpPr>
            <a:spLocks noGrp="1"/>
          </p:cNvSpPr>
          <p:nvPr>
            <p:ph type="title"/>
          </p:nvPr>
        </p:nvSpPr>
        <p:spPr/>
        <p:txBody>
          <a:bodyPr>
            <a:normAutofit fontScale="90000"/>
          </a:bodyPr>
          <a:lstStyle/>
          <a:p>
            <a:r>
              <a:rPr lang="fr-FR" dirty="0">
                <a:latin typeface="Poppins"/>
              </a:rPr>
              <a:t>Définir où se situe le risque : Sélection de la zone géographique</a:t>
            </a:r>
          </a:p>
        </p:txBody>
      </p:sp>
      <p:pic>
        <p:nvPicPr>
          <p:cNvPr id="1026" name="Picture 2" descr="Map showing where Ebola outbreaks have occurred in Africa">
            <a:extLst>
              <a:ext uri="{FF2B5EF4-FFF2-40B4-BE49-F238E27FC236}">
                <a16:creationId xmlns:a16="http://schemas.microsoft.com/office/drawing/2014/main" id="{4CC11196-2C90-49E6-B9C1-C851746442B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38901" y="1201228"/>
            <a:ext cx="4747500" cy="516707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335CAF3-C2BE-4EB8-9B86-86B45909E4B2}"/>
              </a:ext>
            </a:extLst>
          </p:cNvPr>
          <p:cNvSpPr txBox="1"/>
          <p:nvPr/>
        </p:nvSpPr>
        <p:spPr>
          <a:xfrm>
            <a:off x="5878284" y="1383579"/>
            <a:ext cx="5209925" cy="4678204"/>
          </a:xfrm>
          <a:prstGeom prst="rect">
            <a:avLst/>
          </a:prstGeom>
          <a:noFill/>
        </p:spPr>
        <p:txBody>
          <a:bodyPr wrap="square" rtlCol="0">
            <a:spAutoFit/>
          </a:bodyPr>
          <a:lstStyle/>
          <a:p>
            <a:pPr marL="285750" indent="-285750">
              <a:buFont typeface="Arial" panose="020B0604020202020204" pitchFamily="34" charset="0"/>
              <a:buChar char="•"/>
            </a:pPr>
            <a:r>
              <a:rPr lang="fr-FR" sz="2000"/>
              <a:t>Les pays peuvent envisager d’établir un ordre de priorité au niveau national ou infranational concernant les zones géographiques.</a:t>
            </a:r>
          </a:p>
          <a:p>
            <a:endParaRPr lang="fr-FR" sz="2000"/>
          </a:p>
          <a:p>
            <a:pPr marL="285750" indent="-285750">
              <a:buFont typeface="Arial" panose="020B0604020202020204" pitchFamily="34" charset="0"/>
              <a:buChar char="•"/>
            </a:pPr>
            <a:r>
              <a:rPr lang="fr-FR" sz="2000"/>
              <a:t>Celui-ci doit se fonder sur le niveau de risque attendu.</a:t>
            </a:r>
          </a:p>
          <a:p>
            <a:pPr marL="285750" indent="-285750">
              <a:buFont typeface="Arial" panose="020B0604020202020204" pitchFamily="34" charset="0"/>
              <a:buChar char="•"/>
            </a:pPr>
            <a:endParaRPr lang="fr-FR" sz="2000"/>
          </a:p>
          <a:p>
            <a:pPr marL="285750" indent="-285750">
              <a:buFont typeface="Arial" panose="020B0604020202020204" pitchFamily="34" charset="0"/>
              <a:buChar char="•"/>
            </a:pPr>
            <a:r>
              <a:rPr lang="fr-FR" sz="2000"/>
              <a:t>Envisager de donner la priorité aux zones situées à la périphérie des zones sujettes aux épidémies (par exemple, </a:t>
            </a:r>
            <a:r>
              <a:rPr lang="fr-FR" sz="2000" err="1"/>
              <a:t>Nzerekore</a:t>
            </a:r>
            <a:r>
              <a:rPr lang="fr-FR" sz="2000"/>
              <a:t>).</a:t>
            </a:r>
          </a:p>
          <a:p>
            <a:pPr marL="285750" indent="-285750">
              <a:buFont typeface="Arial" panose="020B0604020202020204" pitchFamily="34" charset="0"/>
              <a:buChar char="•"/>
            </a:pPr>
            <a:endParaRPr lang="fr-FR" sz="2000"/>
          </a:p>
          <a:p>
            <a:pPr marL="285750" indent="-285750">
              <a:buFont typeface="Arial" panose="020B0604020202020204" pitchFamily="34" charset="0"/>
              <a:buChar char="•"/>
            </a:pPr>
            <a:r>
              <a:rPr lang="fr-FR" sz="2000"/>
              <a:t>L’OMS peut apporter un soutien technique à cet exercice !</a:t>
            </a:r>
          </a:p>
          <a:p>
            <a:pPr marL="285750" indent="-285750">
              <a:buFont typeface="Arial" panose="020B0604020202020204" pitchFamily="34" charset="0"/>
              <a:buChar char="•"/>
            </a:pPr>
            <a:endParaRPr lang="fr-FR"/>
          </a:p>
        </p:txBody>
      </p:sp>
      <p:pic>
        <p:nvPicPr>
          <p:cNvPr id="1028" name="Picture 4" descr="undefined">
            <a:extLst>
              <a:ext uri="{FF2B5EF4-FFF2-40B4-BE49-F238E27FC236}">
                <a16:creationId xmlns:a16="http://schemas.microsoft.com/office/drawing/2014/main" id="{32309BF5-E60B-465C-8E43-3928B45E9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26" t="19903" r="670" b="984"/>
          <a:stretch/>
        </p:blipFill>
        <p:spPr bwMode="auto">
          <a:xfrm>
            <a:off x="738901" y="1901108"/>
            <a:ext cx="4691516" cy="376028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7" name="Star: 5 Points 6">
            <a:extLst>
              <a:ext uri="{FF2B5EF4-FFF2-40B4-BE49-F238E27FC236}">
                <a16:creationId xmlns:a16="http://schemas.microsoft.com/office/drawing/2014/main" id="{2E46BA76-E12D-41D6-99BD-87639116C9AD}"/>
              </a:ext>
            </a:extLst>
          </p:cNvPr>
          <p:cNvSpPr/>
          <p:nvPr/>
        </p:nvSpPr>
        <p:spPr>
          <a:xfrm>
            <a:off x="4394447" y="4589755"/>
            <a:ext cx="266330" cy="310718"/>
          </a:xfrm>
          <a:prstGeom prst="star5">
            <a:avLst/>
          </a:prstGeom>
          <a:solidFill>
            <a:srgbClr val="CA3E7D"/>
          </a:solidFill>
          <a:ln>
            <a:solidFill>
              <a:srgbClr val="CA3E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AA46C3D-BFD6-4360-B49F-7ECE3008E01F}"/>
              </a:ext>
            </a:extLst>
          </p:cNvPr>
          <p:cNvSpPr/>
          <p:nvPr/>
        </p:nvSpPr>
        <p:spPr>
          <a:xfrm>
            <a:off x="4816543" y="3145914"/>
            <a:ext cx="671151" cy="1749757"/>
          </a:xfrm>
          <a:custGeom>
            <a:avLst/>
            <a:gdLst>
              <a:gd name="connsiteX0" fmla="*/ 225974 w 671151"/>
              <a:gd name="connsiteY0" fmla="*/ 1621395 h 1749757"/>
              <a:gd name="connsiteX1" fmla="*/ 261484 w 671151"/>
              <a:gd name="connsiteY1" fmla="*/ 1577006 h 1749757"/>
              <a:gd name="connsiteX2" fmla="*/ 261484 w 671151"/>
              <a:gd name="connsiteY2" fmla="*/ 1568129 h 1749757"/>
              <a:gd name="connsiteX3" fmla="*/ 288117 w 671151"/>
              <a:gd name="connsiteY3" fmla="*/ 1488230 h 1749757"/>
              <a:gd name="connsiteX4" fmla="*/ 217096 w 671151"/>
              <a:gd name="connsiteY4" fmla="*/ 1550373 h 1749757"/>
              <a:gd name="connsiteX5" fmla="*/ 243729 w 671151"/>
              <a:gd name="connsiteY5" fmla="*/ 1443841 h 1749757"/>
              <a:gd name="connsiteX6" fmla="*/ 252607 w 671151"/>
              <a:gd name="connsiteY6" fmla="*/ 1479352 h 1749757"/>
              <a:gd name="connsiteX7" fmla="*/ 243729 w 671151"/>
              <a:gd name="connsiteY7" fmla="*/ 1426086 h 1749757"/>
              <a:gd name="connsiteX8" fmla="*/ 190463 w 671151"/>
              <a:gd name="connsiteY8" fmla="*/ 1461597 h 1749757"/>
              <a:gd name="connsiteX9" fmla="*/ 270362 w 671151"/>
              <a:gd name="connsiteY9" fmla="*/ 1417208 h 1749757"/>
              <a:gd name="connsiteX10" fmla="*/ 296995 w 671151"/>
              <a:gd name="connsiteY10" fmla="*/ 1408331 h 1749757"/>
              <a:gd name="connsiteX11" fmla="*/ 252607 w 671151"/>
              <a:gd name="connsiteY11" fmla="*/ 1381698 h 1749757"/>
              <a:gd name="connsiteX12" fmla="*/ 296995 w 671151"/>
              <a:gd name="connsiteY12" fmla="*/ 1248533 h 1749757"/>
              <a:gd name="connsiteX13" fmla="*/ 279240 w 671151"/>
              <a:gd name="connsiteY13" fmla="*/ 1213022 h 1749757"/>
              <a:gd name="connsiteX14" fmla="*/ 217096 w 671151"/>
              <a:gd name="connsiteY14" fmla="*/ 1195267 h 1749757"/>
              <a:gd name="connsiteX15" fmla="*/ 208218 w 671151"/>
              <a:gd name="connsiteY15" fmla="*/ 1133123 h 1749757"/>
              <a:gd name="connsiteX16" fmla="*/ 181585 w 671151"/>
              <a:gd name="connsiteY16" fmla="*/ 1168634 h 1749757"/>
              <a:gd name="connsiteX17" fmla="*/ 279240 w 671151"/>
              <a:gd name="connsiteY17" fmla="*/ 1133123 h 1749757"/>
              <a:gd name="connsiteX18" fmla="*/ 146074 w 671151"/>
              <a:gd name="connsiteY18" fmla="*/ 1239655 h 1749757"/>
              <a:gd name="connsiteX19" fmla="*/ 243729 w 671151"/>
              <a:gd name="connsiteY19" fmla="*/ 1177511 h 1749757"/>
              <a:gd name="connsiteX20" fmla="*/ 163830 w 671151"/>
              <a:gd name="connsiteY20" fmla="*/ 1257410 h 1749757"/>
              <a:gd name="connsiteX21" fmla="*/ 376894 w 671151"/>
              <a:gd name="connsiteY21" fmla="*/ 1195267 h 1749757"/>
              <a:gd name="connsiteX22" fmla="*/ 332506 w 671151"/>
              <a:gd name="connsiteY22" fmla="*/ 1257410 h 1749757"/>
              <a:gd name="connsiteX23" fmla="*/ 439038 w 671151"/>
              <a:gd name="connsiteY23" fmla="*/ 1248533 h 1749757"/>
              <a:gd name="connsiteX24" fmla="*/ 314750 w 671151"/>
              <a:gd name="connsiteY24" fmla="*/ 1337309 h 1749757"/>
              <a:gd name="connsiteX25" fmla="*/ 483426 w 671151"/>
              <a:gd name="connsiteY25" fmla="*/ 1257410 h 1749757"/>
              <a:gd name="connsiteX26" fmla="*/ 510059 w 671151"/>
              <a:gd name="connsiteY26" fmla="*/ 1248533 h 1749757"/>
              <a:gd name="connsiteX27" fmla="*/ 634346 w 671151"/>
              <a:gd name="connsiteY27" fmla="*/ 1062102 h 1749757"/>
              <a:gd name="connsiteX28" fmla="*/ 607713 w 671151"/>
              <a:gd name="connsiteY28" fmla="*/ 1070979 h 1749757"/>
              <a:gd name="connsiteX29" fmla="*/ 527814 w 671151"/>
              <a:gd name="connsiteY29" fmla="*/ 1106490 h 1749757"/>
              <a:gd name="connsiteX30" fmla="*/ 483426 w 671151"/>
              <a:gd name="connsiteY30" fmla="*/ 1124245 h 1749757"/>
              <a:gd name="connsiteX31" fmla="*/ 581080 w 671151"/>
              <a:gd name="connsiteY31" fmla="*/ 1053224 h 1749757"/>
              <a:gd name="connsiteX32" fmla="*/ 527814 w 671151"/>
              <a:gd name="connsiteY32" fmla="*/ 1115368 h 1749757"/>
              <a:gd name="connsiteX33" fmla="*/ 447915 w 671151"/>
              <a:gd name="connsiteY33" fmla="*/ 1195267 h 1749757"/>
              <a:gd name="connsiteX34" fmla="*/ 545570 w 671151"/>
              <a:gd name="connsiteY34" fmla="*/ 1044346 h 1749757"/>
              <a:gd name="connsiteX35" fmla="*/ 660979 w 671151"/>
              <a:gd name="connsiteY35" fmla="*/ 955569 h 1749757"/>
              <a:gd name="connsiteX36" fmla="*/ 518937 w 671151"/>
              <a:gd name="connsiteY36" fmla="*/ 1053224 h 1749757"/>
              <a:gd name="connsiteX37" fmla="*/ 421282 w 671151"/>
              <a:gd name="connsiteY37" fmla="*/ 1106490 h 1749757"/>
              <a:gd name="connsiteX38" fmla="*/ 447915 w 671151"/>
              <a:gd name="connsiteY38" fmla="*/ 1044346 h 1749757"/>
              <a:gd name="connsiteX39" fmla="*/ 394649 w 671151"/>
              <a:gd name="connsiteY39" fmla="*/ 1088735 h 1749757"/>
              <a:gd name="connsiteX40" fmla="*/ 385772 w 671151"/>
              <a:gd name="connsiteY40" fmla="*/ 991080 h 1749757"/>
              <a:gd name="connsiteX41" fmla="*/ 305873 w 671151"/>
              <a:gd name="connsiteY41" fmla="*/ 973325 h 1749757"/>
              <a:gd name="connsiteX42" fmla="*/ 323628 w 671151"/>
              <a:gd name="connsiteY42" fmla="*/ 955569 h 1749757"/>
              <a:gd name="connsiteX43" fmla="*/ 465671 w 671151"/>
              <a:gd name="connsiteY43" fmla="*/ 840160 h 1749757"/>
              <a:gd name="connsiteX44" fmla="*/ 350261 w 671151"/>
              <a:gd name="connsiteY44" fmla="*/ 928936 h 1749757"/>
              <a:gd name="connsiteX45" fmla="*/ 474548 w 671151"/>
              <a:gd name="connsiteY45" fmla="*/ 822404 h 1749757"/>
              <a:gd name="connsiteX46" fmla="*/ 243729 w 671151"/>
              <a:gd name="connsiteY46" fmla="*/ 946692 h 1749757"/>
              <a:gd name="connsiteX47" fmla="*/ 332506 w 671151"/>
              <a:gd name="connsiteY47" fmla="*/ 875670 h 1749757"/>
              <a:gd name="connsiteX48" fmla="*/ 314750 w 671151"/>
              <a:gd name="connsiteY48" fmla="*/ 902303 h 1749757"/>
              <a:gd name="connsiteX49" fmla="*/ 368016 w 671151"/>
              <a:gd name="connsiteY49" fmla="*/ 857915 h 1749757"/>
              <a:gd name="connsiteX50" fmla="*/ 501181 w 671151"/>
              <a:gd name="connsiteY50" fmla="*/ 760261 h 1749757"/>
              <a:gd name="connsiteX51" fmla="*/ 234851 w 671151"/>
              <a:gd name="connsiteY51" fmla="*/ 893426 h 1749757"/>
              <a:gd name="connsiteX52" fmla="*/ 154952 w 671151"/>
              <a:gd name="connsiteY52" fmla="*/ 911181 h 1749757"/>
              <a:gd name="connsiteX53" fmla="*/ 412405 w 671151"/>
              <a:gd name="connsiteY53" fmla="*/ 698117 h 1749757"/>
              <a:gd name="connsiteX54" fmla="*/ 217096 w 671151"/>
              <a:gd name="connsiteY54" fmla="*/ 795771 h 1749757"/>
              <a:gd name="connsiteX55" fmla="*/ 403527 w 671151"/>
              <a:gd name="connsiteY55" fmla="*/ 653729 h 1749757"/>
              <a:gd name="connsiteX56" fmla="*/ 421282 w 671151"/>
              <a:gd name="connsiteY56" fmla="*/ 635973 h 1749757"/>
              <a:gd name="connsiteX57" fmla="*/ 412405 w 671151"/>
              <a:gd name="connsiteY57" fmla="*/ 600463 h 1749757"/>
              <a:gd name="connsiteX58" fmla="*/ 323628 w 671151"/>
              <a:gd name="connsiteY58" fmla="*/ 591585 h 1749757"/>
              <a:gd name="connsiteX59" fmla="*/ 314750 w 671151"/>
              <a:gd name="connsiteY59" fmla="*/ 556074 h 1749757"/>
              <a:gd name="connsiteX60" fmla="*/ 181585 w 671151"/>
              <a:gd name="connsiteY60" fmla="*/ 618218 h 1749757"/>
              <a:gd name="connsiteX61" fmla="*/ 332506 w 671151"/>
              <a:gd name="connsiteY61" fmla="*/ 511686 h 1749757"/>
              <a:gd name="connsiteX62" fmla="*/ 332506 w 671151"/>
              <a:gd name="connsiteY62" fmla="*/ 502808 h 1749757"/>
              <a:gd name="connsiteX63" fmla="*/ 101686 w 671151"/>
              <a:gd name="connsiteY63" fmla="*/ 618218 h 1749757"/>
              <a:gd name="connsiteX64" fmla="*/ 21787 w 671151"/>
              <a:gd name="connsiteY64" fmla="*/ 520564 h 1749757"/>
              <a:gd name="connsiteX65" fmla="*/ 279240 w 671151"/>
              <a:gd name="connsiteY65" fmla="*/ 343010 h 1749757"/>
              <a:gd name="connsiteX66" fmla="*/ 217096 w 671151"/>
              <a:gd name="connsiteY66" fmla="*/ 378521 h 1749757"/>
              <a:gd name="connsiteX67" fmla="*/ 385772 w 671151"/>
              <a:gd name="connsiteY67" fmla="*/ 236478 h 1749757"/>
              <a:gd name="connsiteX68" fmla="*/ 75053 w 671151"/>
              <a:gd name="connsiteY68" fmla="*/ 405154 h 1749757"/>
              <a:gd name="connsiteX69" fmla="*/ 243729 w 671151"/>
              <a:gd name="connsiteY69" fmla="*/ 236478 h 1749757"/>
              <a:gd name="connsiteX70" fmla="*/ 225974 w 671151"/>
              <a:gd name="connsiteY70" fmla="*/ 254234 h 1749757"/>
              <a:gd name="connsiteX71" fmla="*/ 261484 w 671151"/>
              <a:gd name="connsiteY71" fmla="*/ 227601 h 1749757"/>
              <a:gd name="connsiteX72" fmla="*/ 288117 w 671151"/>
              <a:gd name="connsiteY72" fmla="*/ 218723 h 1749757"/>
              <a:gd name="connsiteX73" fmla="*/ 492304 w 671151"/>
              <a:gd name="connsiteY73" fmla="*/ 76680 h 1749757"/>
              <a:gd name="connsiteX74" fmla="*/ 607713 w 671151"/>
              <a:gd name="connsiteY74" fmla="*/ 5659 h 1749757"/>
              <a:gd name="connsiteX75" fmla="*/ 483426 w 671151"/>
              <a:gd name="connsiteY75" fmla="*/ 94436 h 1749757"/>
              <a:gd name="connsiteX76" fmla="*/ 545570 w 671151"/>
              <a:gd name="connsiteY76" fmla="*/ 50047 h 1749757"/>
              <a:gd name="connsiteX77" fmla="*/ 421282 w 671151"/>
              <a:gd name="connsiteY77" fmla="*/ 94436 h 1749757"/>
              <a:gd name="connsiteX78" fmla="*/ 394649 w 671151"/>
              <a:gd name="connsiteY78" fmla="*/ 85558 h 1749757"/>
              <a:gd name="connsiteX79" fmla="*/ 465671 w 671151"/>
              <a:gd name="connsiteY79" fmla="*/ 23414 h 1749757"/>
              <a:gd name="connsiteX80" fmla="*/ 376894 w 671151"/>
              <a:gd name="connsiteY80" fmla="*/ 67803 h 1749757"/>
              <a:gd name="connsiteX81" fmla="*/ 501181 w 671151"/>
              <a:gd name="connsiteY81" fmla="*/ 32292 h 1749757"/>
              <a:gd name="connsiteX82" fmla="*/ 154952 w 671151"/>
              <a:gd name="connsiteY82" fmla="*/ 387399 h 1749757"/>
              <a:gd name="connsiteX83" fmla="*/ 270362 w 671151"/>
              <a:gd name="connsiteY83" fmla="*/ 343010 h 1749757"/>
              <a:gd name="connsiteX84" fmla="*/ 536692 w 671151"/>
              <a:gd name="connsiteY84" fmla="*/ 156579 h 1749757"/>
              <a:gd name="connsiteX85" fmla="*/ 199340 w 671151"/>
              <a:gd name="connsiteY85" fmla="*/ 458420 h 1749757"/>
              <a:gd name="connsiteX86" fmla="*/ 199340 w 671151"/>
              <a:gd name="connsiteY86" fmla="*/ 458420 h 1749757"/>
              <a:gd name="connsiteX87" fmla="*/ 243729 w 671151"/>
              <a:gd name="connsiteY87" fmla="*/ 440665 h 1749757"/>
              <a:gd name="connsiteX88" fmla="*/ 394649 w 671151"/>
              <a:gd name="connsiteY88" fmla="*/ 387399 h 1749757"/>
              <a:gd name="connsiteX89" fmla="*/ 341383 w 671151"/>
              <a:gd name="connsiteY89" fmla="*/ 431787 h 1749757"/>
              <a:gd name="connsiteX90" fmla="*/ 137197 w 671151"/>
              <a:gd name="connsiteY90" fmla="*/ 582707 h 1749757"/>
              <a:gd name="connsiteX91" fmla="*/ 421282 w 671151"/>
              <a:gd name="connsiteY91" fmla="*/ 431787 h 1749757"/>
              <a:gd name="connsiteX92" fmla="*/ 243729 w 671151"/>
              <a:gd name="connsiteY92" fmla="*/ 573830 h 1749757"/>
              <a:gd name="connsiteX93" fmla="*/ 314750 w 671151"/>
              <a:gd name="connsiteY93" fmla="*/ 564952 h 1749757"/>
              <a:gd name="connsiteX94" fmla="*/ 305873 w 671151"/>
              <a:gd name="connsiteY94" fmla="*/ 600463 h 1749757"/>
              <a:gd name="connsiteX95" fmla="*/ 288117 w 671151"/>
              <a:gd name="connsiteY95" fmla="*/ 635973 h 1749757"/>
              <a:gd name="connsiteX96" fmla="*/ 350261 w 671151"/>
              <a:gd name="connsiteY96" fmla="*/ 653729 h 1749757"/>
              <a:gd name="connsiteX97" fmla="*/ 394649 w 671151"/>
              <a:gd name="connsiteY97" fmla="*/ 671484 h 1749757"/>
              <a:gd name="connsiteX98" fmla="*/ 359139 w 671151"/>
              <a:gd name="connsiteY98" fmla="*/ 724750 h 1749757"/>
              <a:gd name="connsiteX99" fmla="*/ 447915 w 671151"/>
              <a:gd name="connsiteY99" fmla="*/ 689239 h 1749757"/>
              <a:gd name="connsiteX100" fmla="*/ 412405 w 671151"/>
              <a:gd name="connsiteY100" fmla="*/ 778016 h 1749757"/>
              <a:gd name="connsiteX101" fmla="*/ 341383 w 671151"/>
              <a:gd name="connsiteY101" fmla="*/ 866793 h 1749757"/>
              <a:gd name="connsiteX102" fmla="*/ 412405 w 671151"/>
              <a:gd name="connsiteY102" fmla="*/ 849037 h 1749757"/>
              <a:gd name="connsiteX103" fmla="*/ 359139 w 671151"/>
              <a:gd name="connsiteY103" fmla="*/ 928936 h 1749757"/>
              <a:gd name="connsiteX104" fmla="*/ 501181 w 671151"/>
              <a:gd name="connsiteY104" fmla="*/ 920059 h 1749757"/>
              <a:gd name="connsiteX105" fmla="*/ 421282 w 671151"/>
              <a:gd name="connsiteY105" fmla="*/ 991080 h 1749757"/>
              <a:gd name="connsiteX106" fmla="*/ 501181 w 671151"/>
              <a:gd name="connsiteY106" fmla="*/ 973325 h 1749757"/>
              <a:gd name="connsiteX107" fmla="*/ 456793 w 671151"/>
              <a:gd name="connsiteY107" fmla="*/ 1035469 h 1749757"/>
              <a:gd name="connsiteX108" fmla="*/ 554447 w 671151"/>
              <a:gd name="connsiteY108" fmla="*/ 991080 h 1749757"/>
              <a:gd name="connsiteX109" fmla="*/ 510059 w 671151"/>
              <a:gd name="connsiteY109" fmla="*/ 1088735 h 1749757"/>
              <a:gd name="connsiteX110" fmla="*/ 545570 w 671151"/>
              <a:gd name="connsiteY110" fmla="*/ 1115368 h 1749757"/>
              <a:gd name="connsiteX111" fmla="*/ 439038 w 671151"/>
              <a:gd name="connsiteY111" fmla="*/ 1213022 h 1749757"/>
              <a:gd name="connsiteX112" fmla="*/ 589958 w 671151"/>
              <a:gd name="connsiteY112" fmla="*/ 1150878 h 1749757"/>
              <a:gd name="connsiteX113" fmla="*/ 572203 w 671151"/>
              <a:gd name="connsiteY113" fmla="*/ 1168634 h 1749757"/>
              <a:gd name="connsiteX114" fmla="*/ 563325 w 671151"/>
              <a:gd name="connsiteY114" fmla="*/ 1168634 h 1749757"/>
              <a:gd name="connsiteX115" fmla="*/ 447915 w 671151"/>
              <a:gd name="connsiteY115" fmla="*/ 1248533 h 1749757"/>
              <a:gd name="connsiteX116" fmla="*/ 421282 w 671151"/>
              <a:gd name="connsiteY116" fmla="*/ 1284043 h 1749757"/>
              <a:gd name="connsiteX117" fmla="*/ 483426 w 671151"/>
              <a:gd name="connsiteY117" fmla="*/ 1239655 h 1749757"/>
              <a:gd name="connsiteX118" fmla="*/ 456793 w 671151"/>
              <a:gd name="connsiteY118" fmla="*/ 1248533 h 1749757"/>
              <a:gd name="connsiteX119" fmla="*/ 252607 w 671151"/>
              <a:gd name="connsiteY119" fmla="*/ 1328432 h 1749757"/>
              <a:gd name="connsiteX120" fmla="*/ 279240 w 671151"/>
              <a:gd name="connsiteY120" fmla="*/ 1275166 h 1749757"/>
              <a:gd name="connsiteX121" fmla="*/ 296995 w 671151"/>
              <a:gd name="connsiteY121" fmla="*/ 1221900 h 1749757"/>
              <a:gd name="connsiteX122" fmla="*/ 217096 w 671151"/>
              <a:gd name="connsiteY122" fmla="*/ 1257410 h 1749757"/>
              <a:gd name="connsiteX123" fmla="*/ 261484 w 671151"/>
              <a:gd name="connsiteY123" fmla="*/ 1195267 h 1749757"/>
              <a:gd name="connsiteX124" fmla="*/ 172707 w 671151"/>
              <a:gd name="connsiteY124" fmla="*/ 1213022 h 1749757"/>
              <a:gd name="connsiteX125" fmla="*/ 252607 w 671151"/>
              <a:gd name="connsiteY125" fmla="*/ 1150878 h 1749757"/>
              <a:gd name="connsiteX126" fmla="*/ 172707 w 671151"/>
              <a:gd name="connsiteY126" fmla="*/ 1204144 h 1749757"/>
              <a:gd name="connsiteX127" fmla="*/ 110564 w 671151"/>
              <a:gd name="connsiteY127" fmla="*/ 1248533 h 1749757"/>
              <a:gd name="connsiteX128" fmla="*/ 208218 w 671151"/>
              <a:gd name="connsiteY128" fmla="*/ 1284043 h 1749757"/>
              <a:gd name="connsiteX129" fmla="*/ 225974 w 671151"/>
              <a:gd name="connsiteY129" fmla="*/ 1328432 h 1749757"/>
              <a:gd name="connsiteX130" fmla="*/ 261484 w 671151"/>
              <a:gd name="connsiteY130" fmla="*/ 1452719 h 1749757"/>
              <a:gd name="connsiteX131" fmla="*/ 314750 w 671151"/>
              <a:gd name="connsiteY131" fmla="*/ 1470474 h 1749757"/>
              <a:gd name="connsiteX132" fmla="*/ 385772 w 671151"/>
              <a:gd name="connsiteY132" fmla="*/ 1488230 h 1749757"/>
              <a:gd name="connsiteX133" fmla="*/ 243729 w 671151"/>
              <a:gd name="connsiteY133" fmla="*/ 1665783 h 1749757"/>
              <a:gd name="connsiteX134" fmla="*/ 163830 w 671151"/>
              <a:gd name="connsiteY134" fmla="*/ 1727927 h 1749757"/>
              <a:gd name="connsiteX135" fmla="*/ 146074 w 671151"/>
              <a:gd name="connsiteY135" fmla="*/ 1745682 h 1749757"/>
              <a:gd name="connsiteX136" fmla="*/ 359139 w 671151"/>
              <a:gd name="connsiteY136" fmla="*/ 1568129 h 1749757"/>
              <a:gd name="connsiteX137" fmla="*/ 66175 w 671151"/>
              <a:gd name="connsiteY137" fmla="*/ 1736804 h 1749757"/>
              <a:gd name="connsiteX138" fmla="*/ 172707 w 671151"/>
              <a:gd name="connsiteY138" fmla="*/ 1648028 h 1749757"/>
              <a:gd name="connsiteX139" fmla="*/ 332506 w 671151"/>
              <a:gd name="connsiteY139" fmla="*/ 1434964 h 1749757"/>
              <a:gd name="connsiteX140" fmla="*/ 368016 w 671151"/>
              <a:gd name="connsiteY140" fmla="*/ 1372820 h 1749757"/>
              <a:gd name="connsiteX141" fmla="*/ 252607 w 671151"/>
              <a:gd name="connsiteY141" fmla="*/ 1488230 h 1749757"/>
              <a:gd name="connsiteX142" fmla="*/ 217096 w 671151"/>
              <a:gd name="connsiteY142" fmla="*/ 1532618 h 1749757"/>
              <a:gd name="connsiteX143" fmla="*/ 181585 w 671151"/>
              <a:gd name="connsiteY143" fmla="*/ 1559251 h 1749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671151" h="1749757">
                <a:moveTo>
                  <a:pt x="225974" y="1621395"/>
                </a:moveTo>
                <a:cubicBezTo>
                  <a:pt x="237811" y="1606599"/>
                  <a:pt x="248086" y="1590404"/>
                  <a:pt x="261484" y="1577006"/>
                </a:cubicBezTo>
                <a:cubicBezTo>
                  <a:pt x="308125" y="1530365"/>
                  <a:pt x="401558" y="1463074"/>
                  <a:pt x="261484" y="1568129"/>
                </a:cubicBezTo>
                <a:cubicBezTo>
                  <a:pt x="270362" y="1541496"/>
                  <a:pt x="314183" y="1498657"/>
                  <a:pt x="288117" y="1488230"/>
                </a:cubicBezTo>
                <a:cubicBezTo>
                  <a:pt x="258910" y="1476547"/>
                  <a:pt x="239339" y="1572617"/>
                  <a:pt x="217096" y="1550373"/>
                </a:cubicBezTo>
                <a:cubicBezTo>
                  <a:pt x="191214" y="1524490"/>
                  <a:pt x="234851" y="1479352"/>
                  <a:pt x="243729" y="1443841"/>
                </a:cubicBezTo>
                <a:cubicBezTo>
                  <a:pt x="246688" y="1455678"/>
                  <a:pt x="252607" y="1491553"/>
                  <a:pt x="252607" y="1479352"/>
                </a:cubicBezTo>
                <a:cubicBezTo>
                  <a:pt x="252607" y="1461352"/>
                  <a:pt x="261037" y="1431031"/>
                  <a:pt x="243729" y="1426086"/>
                </a:cubicBezTo>
                <a:cubicBezTo>
                  <a:pt x="223211" y="1420224"/>
                  <a:pt x="170219" y="1468345"/>
                  <a:pt x="190463" y="1461597"/>
                </a:cubicBezTo>
                <a:cubicBezTo>
                  <a:pt x="219367" y="1451962"/>
                  <a:pt x="243111" y="1430833"/>
                  <a:pt x="270362" y="1417208"/>
                </a:cubicBezTo>
                <a:cubicBezTo>
                  <a:pt x="278732" y="1413023"/>
                  <a:pt x="288117" y="1411290"/>
                  <a:pt x="296995" y="1408331"/>
                </a:cubicBezTo>
                <a:cubicBezTo>
                  <a:pt x="361877" y="1278564"/>
                  <a:pt x="268134" y="1490386"/>
                  <a:pt x="252607" y="1381698"/>
                </a:cubicBezTo>
                <a:cubicBezTo>
                  <a:pt x="245990" y="1335379"/>
                  <a:pt x="296995" y="1248533"/>
                  <a:pt x="296995" y="1248533"/>
                </a:cubicBezTo>
                <a:cubicBezTo>
                  <a:pt x="291077" y="1236696"/>
                  <a:pt x="291631" y="1217669"/>
                  <a:pt x="279240" y="1213022"/>
                </a:cubicBezTo>
                <a:cubicBezTo>
                  <a:pt x="203847" y="1184749"/>
                  <a:pt x="238371" y="1259090"/>
                  <a:pt x="217096" y="1195267"/>
                </a:cubicBezTo>
                <a:cubicBezTo>
                  <a:pt x="214137" y="1174552"/>
                  <a:pt x="224958" y="1145678"/>
                  <a:pt x="208218" y="1133123"/>
                </a:cubicBezTo>
                <a:cubicBezTo>
                  <a:pt x="196381" y="1124245"/>
                  <a:pt x="166789" y="1168634"/>
                  <a:pt x="181585" y="1168634"/>
                </a:cubicBezTo>
                <a:cubicBezTo>
                  <a:pt x="216222" y="1168634"/>
                  <a:pt x="246688" y="1144960"/>
                  <a:pt x="279240" y="1133123"/>
                </a:cubicBezTo>
                <a:cubicBezTo>
                  <a:pt x="234851" y="1168634"/>
                  <a:pt x="98116" y="1270174"/>
                  <a:pt x="146074" y="1239655"/>
                </a:cubicBezTo>
                <a:cubicBezTo>
                  <a:pt x="178626" y="1218940"/>
                  <a:pt x="216445" y="1150229"/>
                  <a:pt x="243729" y="1177511"/>
                </a:cubicBezTo>
                <a:cubicBezTo>
                  <a:pt x="270363" y="1204143"/>
                  <a:pt x="126496" y="1252432"/>
                  <a:pt x="163830" y="1257410"/>
                </a:cubicBezTo>
                <a:cubicBezTo>
                  <a:pt x="237161" y="1267188"/>
                  <a:pt x="305873" y="1215981"/>
                  <a:pt x="376894" y="1195267"/>
                </a:cubicBezTo>
                <a:cubicBezTo>
                  <a:pt x="182751" y="1313909"/>
                  <a:pt x="157432" y="1311279"/>
                  <a:pt x="332506" y="1257410"/>
                </a:cubicBezTo>
                <a:cubicBezTo>
                  <a:pt x="179003" y="1353350"/>
                  <a:pt x="301326" y="1268207"/>
                  <a:pt x="439038" y="1248533"/>
                </a:cubicBezTo>
                <a:cubicBezTo>
                  <a:pt x="441844" y="1248132"/>
                  <a:pt x="290939" y="1343803"/>
                  <a:pt x="314750" y="1337309"/>
                </a:cubicBezTo>
                <a:cubicBezTo>
                  <a:pt x="374772" y="1320939"/>
                  <a:pt x="426788" y="1283154"/>
                  <a:pt x="483426" y="1257410"/>
                </a:cubicBezTo>
                <a:cubicBezTo>
                  <a:pt x="491945" y="1253538"/>
                  <a:pt x="510059" y="1248533"/>
                  <a:pt x="510059" y="1248533"/>
                </a:cubicBezTo>
                <a:cubicBezTo>
                  <a:pt x="537179" y="1140054"/>
                  <a:pt x="496565" y="1282554"/>
                  <a:pt x="634346" y="1062102"/>
                </a:cubicBezTo>
                <a:cubicBezTo>
                  <a:pt x="639306" y="1054167"/>
                  <a:pt x="616351" y="1067380"/>
                  <a:pt x="607713" y="1070979"/>
                </a:cubicBezTo>
                <a:cubicBezTo>
                  <a:pt x="580810" y="1082189"/>
                  <a:pt x="554602" y="1095009"/>
                  <a:pt x="527814" y="1106490"/>
                </a:cubicBezTo>
                <a:cubicBezTo>
                  <a:pt x="513167" y="1112767"/>
                  <a:pt x="472158" y="1135513"/>
                  <a:pt x="483426" y="1124245"/>
                </a:cubicBezTo>
                <a:cubicBezTo>
                  <a:pt x="511887" y="1095784"/>
                  <a:pt x="541612" y="1061117"/>
                  <a:pt x="581080" y="1053224"/>
                </a:cubicBezTo>
                <a:cubicBezTo>
                  <a:pt x="607833" y="1047874"/>
                  <a:pt x="546474" y="1095464"/>
                  <a:pt x="527814" y="1115368"/>
                </a:cubicBezTo>
                <a:cubicBezTo>
                  <a:pt x="502054" y="1142846"/>
                  <a:pt x="474548" y="1168634"/>
                  <a:pt x="447915" y="1195267"/>
                </a:cubicBezTo>
                <a:cubicBezTo>
                  <a:pt x="473921" y="1134587"/>
                  <a:pt x="486626" y="1089688"/>
                  <a:pt x="545570" y="1044346"/>
                </a:cubicBezTo>
                <a:cubicBezTo>
                  <a:pt x="584040" y="1014754"/>
                  <a:pt x="707023" y="940220"/>
                  <a:pt x="660979" y="955569"/>
                </a:cubicBezTo>
                <a:cubicBezTo>
                  <a:pt x="606470" y="973739"/>
                  <a:pt x="567559" y="1022610"/>
                  <a:pt x="518937" y="1053224"/>
                </a:cubicBezTo>
                <a:cubicBezTo>
                  <a:pt x="487559" y="1072980"/>
                  <a:pt x="453834" y="1088735"/>
                  <a:pt x="421282" y="1106490"/>
                </a:cubicBezTo>
                <a:cubicBezTo>
                  <a:pt x="430160" y="1085775"/>
                  <a:pt x="466667" y="1056847"/>
                  <a:pt x="447915" y="1044346"/>
                </a:cubicBezTo>
                <a:cubicBezTo>
                  <a:pt x="428684" y="1031526"/>
                  <a:pt x="380609" y="1107094"/>
                  <a:pt x="394649" y="1088735"/>
                </a:cubicBezTo>
                <a:cubicBezTo>
                  <a:pt x="565399" y="865447"/>
                  <a:pt x="671736" y="833800"/>
                  <a:pt x="385772" y="991080"/>
                </a:cubicBezTo>
                <a:cubicBezTo>
                  <a:pt x="489416" y="857823"/>
                  <a:pt x="463858" y="916902"/>
                  <a:pt x="305873" y="973325"/>
                </a:cubicBezTo>
                <a:cubicBezTo>
                  <a:pt x="297991" y="976140"/>
                  <a:pt x="317198" y="960927"/>
                  <a:pt x="323628" y="955569"/>
                </a:cubicBezTo>
                <a:cubicBezTo>
                  <a:pt x="370494" y="916514"/>
                  <a:pt x="416866" y="876764"/>
                  <a:pt x="465671" y="840160"/>
                </a:cubicBezTo>
                <a:cubicBezTo>
                  <a:pt x="497980" y="815928"/>
                  <a:pt x="271127" y="1023898"/>
                  <a:pt x="350261" y="928936"/>
                </a:cubicBezTo>
                <a:cubicBezTo>
                  <a:pt x="385193" y="887018"/>
                  <a:pt x="528371" y="813433"/>
                  <a:pt x="474548" y="822404"/>
                </a:cubicBezTo>
                <a:cubicBezTo>
                  <a:pt x="388352" y="836770"/>
                  <a:pt x="325550" y="916009"/>
                  <a:pt x="243729" y="946692"/>
                </a:cubicBezTo>
                <a:cubicBezTo>
                  <a:pt x="208245" y="959998"/>
                  <a:pt x="300370" y="895756"/>
                  <a:pt x="332506" y="875670"/>
                </a:cubicBezTo>
                <a:cubicBezTo>
                  <a:pt x="341554" y="870015"/>
                  <a:pt x="305207" y="907075"/>
                  <a:pt x="314750" y="902303"/>
                </a:cubicBezTo>
                <a:cubicBezTo>
                  <a:pt x="335422" y="891967"/>
                  <a:pt x="349632" y="871922"/>
                  <a:pt x="368016" y="857915"/>
                </a:cubicBezTo>
                <a:cubicBezTo>
                  <a:pt x="411800" y="824556"/>
                  <a:pt x="554367" y="746078"/>
                  <a:pt x="501181" y="760261"/>
                </a:cubicBezTo>
                <a:cubicBezTo>
                  <a:pt x="405277" y="785836"/>
                  <a:pt x="325838" y="853765"/>
                  <a:pt x="234851" y="893426"/>
                </a:cubicBezTo>
                <a:cubicBezTo>
                  <a:pt x="209841" y="904328"/>
                  <a:pt x="181585" y="905263"/>
                  <a:pt x="154952" y="911181"/>
                </a:cubicBezTo>
                <a:cubicBezTo>
                  <a:pt x="339341" y="716547"/>
                  <a:pt x="244242" y="774554"/>
                  <a:pt x="412405" y="698117"/>
                </a:cubicBezTo>
                <a:cubicBezTo>
                  <a:pt x="512404" y="564783"/>
                  <a:pt x="325769" y="822937"/>
                  <a:pt x="217096" y="795771"/>
                </a:cubicBezTo>
                <a:cubicBezTo>
                  <a:pt x="141303" y="776824"/>
                  <a:pt x="342003" y="701878"/>
                  <a:pt x="403527" y="653729"/>
                </a:cubicBezTo>
                <a:cubicBezTo>
                  <a:pt x="410118" y="648570"/>
                  <a:pt x="429008" y="632754"/>
                  <a:pt x="421282" y="635973"/>
                </a:cubicBezTo>
                <a:cubicBezTo>
                  <a:pt x="284786" y="692846"/>
                  <a:pt x="225881" y="758290"/>
                  <a:pt x="412405" y="600463"/>
                </a:cubicBezTo>
                <a:cubicBezTo>
                  <a:pt x="382813" y="597504"/>
                  <a:pt x="342982" y="614165"/>
                  <a:pt x="323628" y="591585"/>
                </a:cubicBezTo>
                <a:cubicBezTo>
                  <a:pt x="292488" y="555255"/>
                  <a:pt x="435328" y="507844"/>
                  <a:pt x="314750" y="556074"/>
                </a:cubicBezTo>
                <a:cubicBezTo>
                  <a:pt x="394153" y="436974"/>
                  <a:pt x="181585" y="764199"/>
                  <a:pt x="181585" y="618218"/>
                </a:cubicBezTo>
                <a:cubicBezTo>
                  <a:pt x="181585" y="556640"/>
                  <a:pt x="283591" y="549091"/>
                  <a:pt x="332506" y="511686"/>
                </a:cubicBezTo>
                <a:cubicBezTo>
                  <a:pt x="334857" y="509888"/>
                  <a:pt x="335153" y="501485"/>
                  <a:pt x="332506" y="502808"/>
                </a:cubicBezTo>
                <a:lnTo>
                  <a:pt x="101686" y="618218"/>
                </a:lnTo>
                <a:cubicBezTo>
                  <a:pt x="664000" y="14252"/>
                  <a:pt x="200988" y="571767"/>
                  <a:pt x="21787" y="520564"/>
                </a:cubicBezTo>
                <a:cubicBezTo>
                  <a:pt x="-78449" y="491924"/>
                  <a:pt x="194931" y="404325"/>
                  <a:pt x="279240" y="343010"/>
                </a:cubicBezTo>
                <a:cubicBezTo>
                  <a:pt x="298535" y="328977"/>
                  <a:pt x="198144" y="393014"/>
                  <a:pt x="217096" y="378521"/>
                </a:cubicBezTo>
                <a:cubicBezTo>
                  <a:pt x="419975" y="223379"/>
                  <a:pt x="519404" y="209753"/>
                  <a:pt x="385772" y="236478"/>
                </a:cubicBezTo>
                <a:cubicBezTo>
                  <a:pt x="282199" y="292703"/>
                  <a:pt x="177376" y="463623"/>
                  <a:pt x="75053" y="405154"/>
                </a:cubicBezTo>
                <a:cubicBezTo>
                  <a:pt x="-25553" y="347666"/>
                  <a:pt x="522644" y="112518"/>
                  <a:pt x="243729" y="236478"/>
                </a:cubicBezTo>
                <a:cubicBezTo>
                  <a:pt x="237811" y="242397"/>
                  <a:pt x="218488" y="257977"/>
                  <a:pt x="225974" y="254234"/>
                </a:cubicBezTo>
                <a:cubicBezTo>
                  <a:pt x="239208" y="247617"/>
                  <a:pt x="247447" y="232280"/>
                  <a:pt x="261484" y="227601"/>
                </a:cubicBezTo>
                <a:cubicBezTo>
                  <a:pt x="270362" y="224642"/>
                  <a:pt x="280034" y="223438"/>
                  <a:pt x="288117" y="218723"/>
                </a:cubicBezTo>
                <a:cubicBezTo>
                  <a:pt x="342127" y="187217"/>
                  <a:pt x="450528" y="104531"/>
                  <a:pt x="492304" y="76680"/>
                </a:cubicBezTo>
                <a:cubicBezTo>
                  <a:pt x="529888" y="51624"/>
                  <a:pt x="644470" y="-20596"/>
                  <a:pt x="607713" y="5659"/>
                </a:cubicBezTo>
                <a:lnTo>
                  <a:pt x="483426" y="94436"/>
                </a:lnTo>
                <a:cubicBezTo>
                  <a:pt x="462711" y="109232"/>
                  <a:pt x="569543" y="41485"/>
                  <a:pt x="545570" y="50047"/>
                </a:cubicBezTo>
                <a:lnTo>
                  <a:pt x="421282" y="94436"/>
                </a:lnTo>
                <a:cubicBezTo>
                  <a:pt x="617301" y="-58024"/>
                  <a:pt x="431598" y="94796"/>
                  <a:pt x="394649" y="85558"/>
                </a:cubicBezTo>
                <a:cubicBezTo>
                  <a:pt x="364131" y="77928"/>
                  <a:pt x="487915" y="45658"/>
                  <a:pt x="465671" y="23414"/>
                </a:cubicBezTo>
                <a:cubicBezTo>
                  <a:pt x="442276" y="19"/>
                  <a:pt x="344797" y="59778"/>
                  <a:pt x="376894" y="67803"/>
                </a:cubicBezTo>
                <a:cubicBezTo>
                  <a:pt x="418694" y="78254"/>
                  <a:pt x="459752" y="44129"/>
                  <a:pt x="501181" y="32292"/>
                </a:cubicBezTo>
                <a:cubicBezTo>
                  <a:pt x="385771" y="150661"/>
                  <a:pt x="-1883" y="439679"/>
                  <a:pt x="154952" y="387399"/>
                </a:cubicBezTo>
                <a:cubicBezTo>
                  <a:pt x="180818" y="378777"/>
                  <a:pt x="249755" y="357435"/>
                  <a:pt x="270362" y="343010"/>
                </a:cubicBezTo>
                <a:cubicBezTo>
                  <a:pt x="359139" y="280866"/>
                  <a:pt x="600776" y="69193"/>
                  <a:pt x="536692" y="156579"/>
                </a:cubicBezTo>
                <a:cubicBezTo>
                  <a:pt x="423863" y="310436"/>
                  <a:pt x="21236" y="577154"/>
                  <a:pt x="199340" y="458420"/>
                </a:cubicBezTo>
                <a:lnTo>
                  <a:pt x="199340" y="458420"/>
                </a:lnTo>
                <a:cubicBezTo>
                  <a:pt x="214136" y="452502"/>
                  <a:pt x="228752" y="446111"/>
                  <a:pt x="243729" y="440665"/>
                </a:cubicBezTo>
                <a:cubicBezTo>
                  <a:pt x="293865" y="422434"/>
                  <a:pt x="344342" y="405154"/>
                  <a:pt x="394649" y="387399"/>
                </a:cubicBezTo>
                <a:cubicBezTo>
                  <a:pt x="376894" y="402195"/>
                  <a:pt x="359796" y="417818"/>
                  <a:pt x="341383" y="431787"/>
                </a:cubicBezTo>
                <a:cubicBezTo>
                  <a:pt x="273954" y="482940"/>
                  <a:pt x="52561" y="582707"/>
                  <a:pt x="137197" y="582707"/>
                </a:cubicBezTo>
                <a:cubicBezTo>
                  <a:pt x="244425" y="582707"/>
                  <a:pt x="314424" y="440691"/>
                  <a:pt x="421282" y="431787"/>
                </a:cubicBezTo>
                <a:cubicBezTo>
                  <a:pt x="496813" y="425493"/>
                  <a:pt x="291077" y="514646"/>
                  <a:pt x="243729" y="573830"/>
                </a:cubicBezTo>
                <a:cubicBezTo>
                  <a:pt x="228825" y="592460"/>
                  <a:pt x="291076" y="567911"/>
                  <a:pt x="314750" y="564952"/>
                </a:cubicBezTo>
                <a:cubicBezTo>
                  <a:pt x="311791" y="576789"/>
                  <a:pt x="310157" y="589039"/>
                  <a:pt x="305873" y="600463"/>
                </a:cubicBezTo>
                <a:cubicBezTo>
                  <a:pt x="301226" y="612854"/>
                  <a:pt x="279645" y="625806"/>
                  <a:pt x="288117" y="635973"/>
                </a:cubicBezTo>
                <a:cubicBezTo>
                  <a:pt x="301909" y="652523"/>
                  <a:pt x="329546" y="647810"/>
                  <a:pt x="350261" y="653729"/>
                </a:cubicBezTo>
                <a:cubicBezTo>
                  <a:pt x="234382" y="808233"/>
                  <a:pt x="321594" y="671484"/>
                  <a:pt x="394649" y="671484"/>
                </a:cubicBezTo>
                <a:cubicBezTo>
                  <a:pt x="415988" y="671484"/>
                  <a:pt x="338895" y="718002"/>
                  <a:pt x="359139" y="724750"/>
                </a:cubicBezTo>
                <a:cubicBezTo>
                  <a:pt x="389375" y="734829"/>
                  <a:pt x="418323" y="701076"/>
                  <a:pt x="447915" y="689239"/>
                </a:cubicBezTo>
                <a:cubicBezTo>
                  <a:pt x="289466" y="847688"/>
                  <a:pt x="257602" y="848380"/>
                  <a:pt x="412405" y="778016"/>
                </a:cubicBezTo>
                <a:cubicBezTo>
                  <a:pt x="388731" y="807608"/>
                  <a:pt x="341383" y="828896"/>
                  <a:pt x="341383" y="866793"/>
                </a:cubicBezTo>
                <a:cubicBezTo>
                  <a:pt x="341383" y="891196"/>
                  <a:pt x="405701" y="825573"/>
                  <a:pt x="412405" y="849037"/>
                </a:cubicBezTo>
                <a:cubicBezTo>
                  <a:pt x="421199" y="879814"/>
                  <a:pt x="376894" y="902303"/>
                  <a:pt x="359139" y="928936"/>
                </a:cubicBezTo>
                <a:cubicBezTo>
                  <a:pt x="334434" y="1052460"/>
                  <a:pt x="354999" y="883514"/>
                  <a:pt x="501181" y="920059"/>
                </a:cubicBezTo>
                <a:cubicBezTo>
                  <a:pt x="535751" y="928701"/>
                  <a:pt x="421282" y="955446"/>
                  <a:pt x="421282" y="991080"/>
                </a:cubicBezTo>
                <a:cubicBezTo>
                  <a:pt x="421282" y="1018363"/>
                  <a:pt x="474548" y="979243"/>
                  <a:pt x="501181" y="973325"/>
                </a:cubicBezTo>
                <a:cubicBezTo>
                  <a:pt x="486385" y="994040"/>
                  <a:pt x="432643" y="1027419"/>
                  <a:pt x="456793" y="1035469"/>
                </a:cubicBezTo>
                <a:cubicBezTo>
                  <a:pt x="490715" y="1046776"/>
                  <a:pt x="567002" y="957600"/>
                  <a:pt x="554447" y="991080"/>
                </a:cubicBezTo>
                <a:cubicBezTo>
                  <a:pt x="512755" y="1102258"/>
                  <a:pt x="325464" y="1129755"/>
                  <a:pt x="510059" y="1088735"/>
                </a:cubicBezTo>
                <a:cubicBezTo>
                  <a:pt x="279191" y="1345253"/>
                  <a:pt x="528712" y="1047937"/>
                  <a:pt x="545570" y="1115368"/>
                </a:cubicBezTo>
                <a:cubicBezTo>
                  <a:pt x="557254" y="1162102"/>
                  <a:pt x="401421" y="1182929"/>
                  <a:pt x="439038" y="1213022"/>
                </a:cubicBezTo>
                <a:cubicBezTo>
                  <a:pt x="481521" y="1247008"/>
                  <a:pt x="539651" y="1171593"/>
                  <a:pt x="589958" y="1150878"/>
                </a:cubicBezTo>
                <a:cubicBezTo>
                  <a:pt x="584040" y="1156797"/>
                  <a:pt x="579167" y="1163991"/>
                  <a:pt x="572203" y="1168634"/>
                </a:cubicBezTo>
                <a:cubicBezTo>
                  <a:pt x="569741" y="1170276"/>
                  <a:pt x="565814" y="1167034"/>
                  <a:pt x="563325" y="1168634"/>
                </a:cubicBezTo>
                <a:cubicBezTo>
                  <a:pt x="523967" y="1193936"/>
                  <a:pt x="475989" y="1211102"/>
                  <a:pt x="447915" y="1248533"/>
                </a:cubicBezTo>
                <a:cubicBezTo>
                  <a:pt x="439037" y="1260370"/>
                  <a:pt x="406928" y="1287632"/>
                  <a:pt x="421282" y="1284043"/>
                </a:cubicBezTo>
                <a:cubicBezTo>
                  <a:pt x="445978" y="1277869"/>
                  <a:pt x="465425" y="1257655"/>
                  <a:pt x="483426" y="1239655"/>
                </a:cubicBezTo>
                <a:cubicBezTo>
                  <a:pt x="490043" y="1233038"/>
                  <a:pt x="465527" y="1245174"/>
                  <a:pt x="456793" y="1248533"/>
                </a:cubicBezTo>
                <a:lnTo>
                  <a:pt x="252607" y="1328432"/>
                </a:lnTo>
                <a:cubicBezTo>
                  <a:pt x="261485" y="1310677"/>
                  <a:pt x="271605" y="1293490"/>
                  <a:pt x="279240" y="1275166"/>
                </a:cubicBezTo>
                <a:cubicBezTo>
                  <a:pt x="286438" y="1257890"/>
                  <a:pt x="314991" y="1227042"/>
                  <a:pt x="296995" y="1221900"/>
                </a:cubicBezTo>
                <a:cubicBezTo>
                  <a:pt x="268972" y="1213893"/>
                  <a:pt x="243729" y="1245573"/>
                  <a:pt x="217096" y="1257410"/>
                </a:cubicBezTo>
                <a:cubicBezTo>
                  <a:pt x="446141" y="1028365"/>
                  <a:pt x="311516" y="1174666"/>
                  <a:pt x="261484" y="1195267"/>
                </a:cubicBezTo>
                <a:cubicBezTo>
                  <a:pt x="233579" y="1206757"/>
                  <a:pt x="202299" y="1207104"/>
                  <a:pt x="172707" y="1213022"/>
                </a:cubicBezTo>
                <a:cubicBezTo>
                  <a:pt x="199340" y="1192307"/>
                  <a:pt x="252607" y="1184619"/>
                  <a:pt x="252607" y="1150878"/>
                </a:cubicBezTo>
                <a:cubicBezTo>
                  <a:pt x="252607" y="1118869"/>
                  <a:pt x="199084" y="1186010"/>
                  <a:pt x="172707" y="1204144"/>
                </a:cubicBezTo>
                <a:cubicBezTo>
                  <a:pt x="151730" y="1218566"/>
                  <a:pt x="110564" y="1248533"/>
                  <a:pt x="110564" y="1248533"/>
                </a:cubicBezTo>
                <a:cubicBezTo>
                  <a:pt x="143115" y="1260370"/>
                  <a:pt x="179740" y="1264328"/>
                  <a:pt x="208218" y="1284043"/>
                </a:cubicBezTo>
                <a:cubicBezTo>
                  <a:pt x="221321" y="1293114"/>
                  <a:pt x="221175" y="1313236"/>
                  <a:pt x="225974" y="1328432"/>
                </a:cubicBezTo>
                <a:cubicBezTo>
                  <a:pt x="238949" y="1369519"/>
                  <a:pt x="238648" y="1416181"/>
                  <a:pt x="261484" y="1452719"/>
                </a:cubicBezTo>
                <a:cubicBezTo>
                  <a:pt x="271403" y="1468590"/>
                  <a:pt x="296995" y="1464556"/>
                  <a:pt x="314750" y="1470474"/>
                </a:cubicBezTo>
                <a:cubicBezTo>
                  <a:pt x="73189" y="1712035"/>
                  <a:pt x="377967" y="1386770"/>
                  <a:pt x="385772" y="1488230"/>
                </a:cubicBezTo>
                <a:cubicBezTo>
                  <a:pt x="391585" y="1563800"/>
                  <a:pt x="295223" y="1610169"/>
                  <a:pt x="243729" y="1665783"/>
                </a:cubicBezTo>
                <a:cubicBezTo>
                  <a:pt x="220805" y="1690540"/>
                  <a:pt x="189944" y="1706561"/>
                  <a:pt x="163830" y="1727927"/>
                </a:cubicBezTo>
                <a:cubicBezTo>
                  <a:pt x="157352" y="1733227"/>
                  <a:pt x="139644" y="1751040"/>
                  <a:pt x="146074" y="1745682"/>
                </a:cubicBezTo>
                <a:cubicBezTo>
                  <a:pt x="217096" y="1686498"/>
                  <a:pt x="451023" y="1578339"/>
                  <a:pt x="359139" y="1568129"/>
                </a:cubicBezTo>
                <a:cubicBezTo>
                  <a:pt x="247144" y="1555685"/>
                  <a:pt x="-20392" y="1808942"/>
                  <a:pt x="66175" y="1736804"/>
                </a:cubicBezTo>
                <a:cubicBezTo>
                  <a:pt x="101686" y="1707212"/>
                  <a:pt x="137776" y="1678302"/>
                  <a:pt x="172707" y="1648028"/>
                </a:cubicBezTo>
                <a:cubicBezTo>
                  <a:pt x="232825" y="1595926"/>
                  <a:pt x="316834" y="1458060"/>
                  <a:pt x="332506" y="1434964"/>
                </a:cubicBezTo>
                <a:cubicBezTo>
                  <a:pt x="345902" y="1415222"/>
                  <a:pt x="387867" y="1359586"/>
                  <a:pt x="368016" y="1372820"/>
                </a:cubicBezTo>
                <a:cubicBezTo>
                  <a:pt x="322749" y="1402998"/>
                  <a:pt x="289962" y="1448677"/>
                  <a:pt x="252607" y="1488230"/>
                </a:cubicBezTo>
                <a:cubicBezTo>
                  <a:pt x="239597" y="1502006"/>
                  <a:pt x="230495" y="1519220"/>
                  <a:pt x="217096" y="1532618"/>
                </a:cubicBezTo>
                <a:cubicBezTo>
                  <a:pt x="206633" y="1543080"/>
                  <a:pt x="181585" y="1559251"/>
                  <a:pt x="181585" y="1559251"/>
                </a:cubicBezTo>
              </a:path>
            </a:pathLst>
          </a:cu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9E6F8EF9-9C33-4822-90AD-A46F86B29018}"/>
              </a:ext>
            </a:extLst>
          </p:cNvPr>
          <p:cNvSpPr/>
          <p:nvPr/>
        </p:nvSpPr>
        <p:spPr>
          <a:xfrm>
            <a:off x="3693111" y="4254850"/>
            <a:ext cx="1131459" cy="991853"/>
          </a:xfrm>
          <a:custGeom>
            <a:avLst/>
            <a:gdLst>
              <a:gd name="connsiteX0" fmla="*/ 71021 w 1131459"/>
              <a:gd name="connsiteY0" fmla="*/ 157352 h 991853"/>
              <a:gd name="connsiteX1" fmla="*/ 88776 w 1131459"/>
              <a:gd name="connsiteY1" fmla="*/ 201740 h 991853"/>
              <a:gd name="connsiteX2" fmla="*/ 133165 w 1131459"/>
              <a:gd name="connsiteY2" fmla="*/ 148474 h 991853"/>
              <a:gd name="connsiteX3" fmla="*/ 71021 w 1131459"/>
              <a:gd name="connsiteY3" fmla="*/ 183985 h 991853"/>
              <a:gd name="connsiteX4" fmla="*/ 44388 w 1131459"/>
              <a:gd name="connsiteY4" fmla="*/ 50820 h 991853"/>
              <a:gd name="connsiteX5" fmla="*/ 62143 w 1131459"/>
              <a:gd name="connsiteY5" fmla="*/ 112964 h 991853"/>
              <a:gd name="connsiteX6" fmla="*/ 88776 w 1131459"/>
              <a:gd name="connsiteY6" fmla="*/ 77453 h 991853"/>
              <a:gd name="connsiteX7" fmla="*/ 106532 w 1131459"/>
              <a:gd name="connsiteY7" fmla="*/ 130719 h 991853"/>
              <a:gd name="connsiteX8" fmla="*/ 133165 w 1131459"/>
              <a:gd name="connsiteY8" fmla="*/ 192863 h 991853"/>
              <a:gd name="connsiteX9" fmla="*/ 213064 w 1131459"/>
              <a:gd name="connsiteY9" fmla="*/ 104086 h 991853"/>
              <a:gd name="connsiteX10" fmla="*/ 195308 w 1131459"/>
              <a:gd name="connsiteY10" fmla="*/ 183985 h 991853"/>
              <a:gd name="connsiteX11" fmla="*/ 257452 w 1131459"/>
              <a:gd name="connsiteY11" fmla="*/ 86331 h 991853"/>
              <a:gd name="connsiteX12" fmla="*/ 221941 w 1131459"/>
              <a:gd name="connsiteY12" fmla="*/ 228373 h 991853"/>
              <a:gd name="connsiteX13" fmla="*/ 230819 w 1131459"/>
              <a:gd name="connsiteY13" fmla="*/ 201740 h 991853"/>
              <a:gd name="connsiteX14" fmla="*/ 310718 w 1131459"/>
              <a:gd name="connsiteY14" fmla="*/ 86331 h 991853"/>
              <a:gd name="connsiteX15" fmla="*/ 319596 w 1131459"/>
              <a:gd name="connsiteY15" fmla="*/ 148474 h 991853"/>
              <a:gd name="connsiteX16" fmla="*/ 355106 w 1131459"/>
              <a:gd name="connsiteY16" fmla="*/ 139597 h 991853"/>
              <a:gd name="connsiteX17" fmla="*/ 337351 w 1131459"/>
              <a:gd name="connsiteY17" fmla="*/ 281639 h 991853"/>
              <a:gd name="connsiteX18" fmla="*/ 372862 w 1131459"/>
              <a:gd name="connsiteY18" fmla="*/ 237251 h 991853"/>
              <a:gd name="connsiteX19" fmla="*/ 381739 w 1131459"/>
              <a:gd name="connsiteY19" fmla="*/ 290517 h 991853"/>
              <a:gd name="connsiteX20" fmla="*/ 435006 w 1131459"/>
              <a:gd name="connsiteY20" fmla="*/ 246129 h 991853"/>
              <a:gd name="connsiteX21" fmla="*/ 390617 w 1131459"/>
              <a:gd name="connsiteY21" fmla="*/ 405927 h 991853"/>
              <a:gd name="connsiteX22" fmla="*/ 372862 w 1131459"/>
              <a:gd name="connsiteY22" fmla="*/ 450315 h 991853"/>
              <a:gd name="connsiteX23" fmla="*/ 506027 w 1131459"/>
              <a:gd name="connsiteY23" fmla="*/ 361538 h 991853"/>
              <a:gd name="connsiteX24" fmla="*/ 452761 w 1131459"/>
              <a:gd name="connsiteY24" fmla="*/ 556847 h 991853"/>
              <a:gd name="connsiteX25" fmla="*/ 461639 w 1131459"/>
              <a:gd name="connsiteY25" fmla="*/ 618991 h 991853"/>
              <a:gd name="connsiteX26" fmla="*/ 523782 w 1131459"/>
              <a:gd name="connsiteY26" fmla="*/ 530214 h 991853"/>
              <a:gd name="connsiteX27" fmla="*/ 470516 w 1131459"/>
              <a:gd name="connsiteY27" fmla="*/ 681134 h 991853"/>
              <a:gd name="connsiteX28" fmla="*/ 514905 w 1131459"/>
              <a:gd name="connsiteY28" fmla="*/ 574602 h 991853"/>
              <a:gd name="connsiteX29" fmla="*/ 435006 w 1131459"/>
              <a:gd name="connsiteY29" fmla="*/ 734400 h 991853"/>
              <a:gd name="connsiteX30" fmla="*/ 452761 w 1131459"/>
              <a:gd name="connsiteY30" fmla="*/ 636746 h 991853"/>
              <a:gd name="connsiteX31" fmla="*/ 399495 w 1131459"/>
              <a:gd name="connsiteY31" fmla="*/ 787667 h 991853"/>
              <a:gd name="connsiteX32" fmla="*/ 461639 w 1131459"/>
              <a:gd name="connsiteY32" fmla="*/ 743278 h 991853"/>
              <a:gd name="connsiteX33" fmla="*/ 523782 w 1131459"/>
              <a:gd name="connsiteY33" fmla="*/ 707767 h 991853"/>
              <a:gd name="connsiteX34" fmla="*/ 532660 w 1131459"/>
              <a:gd name="connsiteY34" fmla="*/ 814300 h 991853"/>
              <a:gd name="connsiteX35" fmla="*/ 568171 w 1131459"/>
              <a:gd name="connsiteY35" fmla="*/ 769911 h 991853"/>
              <a:gd name="connsiteX36" fmla="*/ 585926 w 1131459"/>
              <a:gd name="connsiteY36" fmla="*/ 796544 h 991853"/>
              <a:gd name="connsiteX37" fmla="*/ 603681 w 1131459"/>
              <a:gd name="connsiteY37" fmla="*/ 769911 h 991853"/>
              <a:gd name="connsiteX38" fmla="*/ 612559 w 1131459"/>
              <a:gd name="connsiteY38" fmla="*/ 885321 h 991853"/>
              <a:gd name="connsiteX39" fmla="*/ 683580 w 1131459"/>
              <a:gd name="connsiteY39" fmla="*/ 849810 h 991853"/>
              <a:gd name="connsiteX40" fmla="*/ 754602 w 1131459"/>
              <a:gd name="connsiteY40" fmla="*/ 965220 h 991853"/>
              <a:gd name="connsiteX41" fmla="*/ 798990 w 1131459"/>
              <a:gd name="connsiteY41" fmla="*/ 991853 h 991853"/>
              <a:gd name="connsiteX42" fmla="*/ 958788 w 1131459"/>
              <a:gd name="connsiteY42" fmla="*/ 707767 h 991853"/>
              <a:gd name="connsiteX43" fmla="*/ 887767 w 1131459"/>
              <a:gd name="connsiteY43" fmla="*/ 920832 h 991853"/>
              <a:gd name="connsiteX44" fmla="*/ 914400 w 1131459"/>
              <a:gd name="connsiteY44" fmla="*/ 787667 h 991853"/>
              <a:gd name="connsiteX45" fmla="*/ 932155 w 1131459"/>
              <a:gd name="connsiteY45" fmla="*/ 761033 h 991853"/>
              <a:gd name="connsiteX46" fmla="*/ 914400 w 1131459"/>
              <a:gd name="connsiteY46" fmla="*/ 743278 h 991853"/>
              <a:gd name="connsiteX47" fmla="*/ 878889 w 1131459"/>
              <a:gd name="connsiteY47" fmla="*/ 805422 h 991853"/>
              <a:gd name="connsiteX48" fmla="*/ 967666 w 1131459"/>
              <a:gd name="connsiteY48" fmla="*/ 627868 h 991853"/>
              <a:gd name="connsiteX49" fmla="*/ 941033 w 1131459"/>
              <a:gd name="connsiteY49" fmla="*/ 716645 h 991853"/>
              <a:gd name="connsiteX50" fmla="*/ 949910 w 1131459"/>
              <a:gd name="connsiteY50" fmla="*/ 690012 h 991853"/>
              <a:gd name="connsiteX51" fmla="*/ 985421 w 1131459"/>
              <a:gd name="connsiteY51" fmla="*/ 610113 h 991853"/>
              <a:gd name="connsiteX52" fmla="*/ 994299 w 1131459"/>
              <a:gd name="connsiteY52" fmla="*/ 743278 h 991853"/>
              <a:gd name="connsiteX53" fmla="*/ 1003176 w 1131459"/>
              <a:gd name="connsiteY53" fmla="*/ 725523 h 991853"/>
              <a:gd name="connsiteX54" fmla="*/ 1012054 w 1131459"/>
              <a:gd name="connsiteY54" fmla="*/ 778789 h 991853"/>
              <a:gd name="connsiteX55" fmla="*/ 1020932 w 1131459"/>
              <a:gd name="connsiteY55" fmla="*/ 867566 h 991853"/>
              <a:gd name="connsiteX56" fmla="*/ 1029809 w 1131459"/>
              <a:gd name="connsiteY56" fmla="*/ 840933 h 991853"/>
              <a:gd name="connsiteX57" fmla="*/ 1056442 w 1131459"/>
              <a:gd name="connsiteY57" fmla="*/ 778789 h 991853"/>
              <a:gd name="connsiteX58" fmla="*/ 1074198 w 1131459"/>
              <a:gd name="connsiteY58" fmla="*/ 840933 h 991853"/>
              <a:gd name="connsiteX59" fmla="*/ 1100831 w 1131459"/>
              <a:gd name="connsiteY59" fmla="*/ 787667 h 991853"/>
              <a:gd name="connsiteX60" fmla="*/ 1109708 w 1131459"/>
              <a:gd name="connsiteY60" fmla="*/ 858688 h 991853"/>
              <a:gd name="connsiteX61" fmla="*/ 1118586 w 1131459"/>
              <a:gd name="connsiteY61" fmla="*/ 707767 h 991853"/>
              <a:gd name="connsiteX62" fmla="*/ 1065320 w 1131459"/>
              <a:gd name="connsiteY62" fmla="*/ 805422 h 991853"/>
              <a:gd name="connsiteX63" fmla="*/ 1091953 w 1131459"/>
              <a:gd name="connsiteY63" fmla="*/ 627868 h 991853"/>
              <a:gd name="connsiteX64" fmla="*/ 1065320 w 1131459"/>
              <a:gd name="connsiteY64" fmla="*/ 618991 h 991853"/>
              <a:gd name="connsiteX65" fmla="*/ 967666 w 1131459"/>
              <a:gd name="connsiteY65" fmla="*/ 734400 h 991853"/>
              <a:gd name="connsiteX66" fmla="*/ 976543 w 1131459"/>
              <a:gd name="connsiteY66" fmla="*/ 627868 h 991853"/>
              <a:gd name="connsiteX67" fmla="*/ 949910 w 1131459"/>
              <a:gd name="connsiteY67" fmla="*/ 716645 h 991853"/>
              <a:gd name="connsiteX68" fmla="*/ 967666 w 1131459"/>
              <a:gd name="connsiteY68" fmla="*/ 618991 h 991853"/>
              <a:gd name="connsiteX69" fmla="*/ 852256 w 1131459"/>
              <a:gd name="connsiteY69" fmla="*/ 823177 h 991853"/>
              <a:gd name="connsiteX70" fmla="*/ 852256 w 1131459"/>
              <a:gd name="connsiteY70" fmla="*/ 805422 h 991853"/>
              <a:gd name="connsiteX71" fmla="*/ 861134 w 1131459"/>
              <a:gd name="connsiteY71" fmla="*/ 707767 h 991853"/>
              <a:gd name="connsiteX72" fmla="*/ 816745 w 1131459"/>
              <a:gd name="connsiteY72" fmla="*/ 787667 h 991853"/>
              <a:gd name="connsiteX73" fmla="*/ 710213 w 1131459"/>
              <a:gd name="connsiteY73" fmla="*/ 920832 h 991853"/>
              <a:gd name="connsiteX74" fmla="*/ 763479 w 1131459"/>
              <a:gd name="connsiteY74" fmla="*/ 796544 h 991853"/>
              <a:gd name="connsiteX75" fmla="*/ 710213 w 1131459"/>
              <a:gd name="connsiteY75" fmla="*/ 903076 h 991853"/>
              <a:gd name="connsiteX76" fmla="*/ 674703 w 1131459"/>
              <a:gd name="connsiteY76" fmla="*/ 938587 h 991853"/>
              <a:gd name="connsiteX77" fmla="*/ 630314 w 1131459"/>
              <a:gd name="connsiteY77" fmla="*/ 920832 h 991853"/>
              <a:gd name="connsiteX78" fmla="*/ 603681 w 1131459"/>
              <a:gd name="connsiteY78" fmla="*/ 911954 h 991853"/>
              <a:gd name="connsiteX79" fmla="*/ 559293 w 1131459"/>
              <a:gd name="connsiteY79" fmla="*/ 743278 h 991853"/>
              <a:gd name="connsiteX80" fmla="*/ 550415 w 1131459"/>
              <a:gd name="connsiteY80" fmla="*/ 698890 h 991853"/>
              <a:gd name="connsiteX81" fmla="*/ 514905 w 1131459"/>
              <a:gd name="connsiteY81" fmla="*/ 743278 h 991853"/>
              <a:gd name="connsiteX82" fmla="*/ 497149 w 1131459"/>
              <a:gd name="connsiteY82" fmla="*/ 761033 h 991853"/>
              <a:gd name="connsiteX83" fmla="*/ 506027 w 1131459"/>
              <a:gd name="connsiteY83" fmla="*/ 681134 h 991853"/>
              <a:gd name="connsiteX84" fmla="*/ 470516 w 1131459"/>
              <a:gd name="connsiteY84" fmla="*/ 690012 h 991853"/>
              <a:gd name="connsiteX85" fmla="*/ 497149 w 1131459"/>
              <a:gd name="connsiteY85" fmla="*/ 761033 h 991853"/>
              <a:gd name="connsiteX86" fmla="*/ 568171 w 1131459"/>
              <a:gd name="connsiteY86" fmla="*/ 698890 h 991853"/>
              <a:gd name="connsiteX87" fmla="*/ 630314 w 1131459"/>
              <a:gd name="connsiteY87" fmla="*/ 734400 h 991853"/>
              <a:gd name="connsiteX88" fmla="*/ 568171 w 1131459"/>
              <a:gd name="connsiteY88" fmla="*/ 929709 h 991853"/>
              <a:gd name="connsiteX89" fmla="*/ 665825 w 1131459"/>
              <a:gd name="connsiteY89" fmla="*/ 805422 h 991853"/>
              <a:gd name="connsiteX90" fmla="*/ 674703 w 1131459"/>
              <a:gd name="connsiteY90" fmla="*/ 911954 h 991853"/>
              <a:gd name="connsiteX91" fmla="*/ 790112 w 1131459"/>
              <a:gd name="connsiteY91" fmla="*/ 778789 h 991853"/>
              <a:gd name="connsiteX92" fmla="*/ 790112 w 1131459"/>
              <a:gd name="connsiteY92" fmla="*/ 929709 h 991853"/>
              <a:gd name="connsiteX93" fmla="*/ 763479 w 1131459"/>
              <a:gd name="connsiteY93" fmla="*/ 885321 h 991853"/>
              <a:gd name="connsiteX94" fmla="*/ 736846 w 1131459"/>
              <a:gd name="connsiteY94" fmla="*/ 903076 h 991853"/>
              <a:gd name="connsiteX95" fmla="*/ 710213 w 1131459"/>
              <a:gd name="connsiteY95" fmla="*/ 823177 h 991853"/>
              <a:gd name="connsiteX96" fmla="*/ 506027 w 1131459"/>
              <a:gd name="connsiteY96" fmla="*/ 796544 h 991853"/>
              <a:gd name="connsiteX97" fmla="*/ 479394 w 1131459"/>
              <a:gd name="connsiteY97" fmla="*/ 574602 h 991853"/>
              <a:gd name="connsiteX98" fmla="*/ 426128 w 1131459"/>
              <a:gd name="connsiteY98" fmla="*/ 521336 h 991853"/>
              <a:gd name="connsiteX99" fmla="*/ 417250 w 1131459"/>
              <a:gd name="connsiteY99" fmla="*/ 494703 h 991853"/>
              <a:gd name="connsiteX100" fmla="*/ 363984 w 1131459"/>
              <a:gd name="connsiteY100" fmla="*/ 610113 h 991853"/>
              <a:gd name="connsiteX101" fmla="*/ 372862 w 1131459"/>
              <a:gd name="connsiteY101" fmla="*/ 583480 h 991853"/>
              <a:gd name="connsiteX102" fmla="*/ 452761 w 1131459"/>
              <a:gd name="connsiteY102" fmla="*/ 468070 h 991853"/>
              <a:gd name="connsiteX103" fmla="*/ 426128 w 1131459"/>
              <a:gd name="connsiteY103" fmla="*/ 574602 h 991853"/>
              <a:gd name="connsiteX104" fmla="*/ 399495 w 1131459"/>
              <a:gd name="connsiteY104" fmla="*/ 627868 h 991853"/>
              <a:gd name="connsiteX105" fmla="*/ 514905 w 1131459"/>
              <a:gd name="connsiteY105" fmla="*/ 361538 h 991853"/>
              <a:gd name="connsiteX106" fmla="*/ 488272 w 1131459"/>
              <a:gd name="connsiteY106" fmla="*/ 512459 h 991853"/>
              <a:gd name="connsiteX107" fmla="*/ 452761 w 1131459"/>
              <a:gd name="connsiteY107" fmla="*/ 574602 h 991853"/>
              <a:gd name="connsiteX108" fmla="*/ 363984 w 1131459"/>
              <a:gd name="connsiteY108" fmla="*/ 556847 h 991853"/>
              <a:gd name="connsiteX109" fmla="*/ 435006 w 1131459"/>
              <a:gd name="connsiteY109" fmla="*/ 308272 h 991853"/>
              <a:gd name="connsiteX110" fmla="*/ 337351 w 1131459"/>
              <a:gd name="connsiteY110" fmla="*/ 512459 h 991853"/>
              <a:gd name="connsiteX111" fmla="*/ 363984 w 1131459"/>
              <a:gd name="connsiteY111" fmla="*/ 370416 h 991853"/>
              <a:gd name="connsiteX112" fmla="*/ 328473 w 1131459"/>
              <a:gd name="connsiteY112" fmla="*/ 468070 h 991853"/>
              <a:gd name="connsiteX113" fmla="*/ 266330 w 1131459"/>
              <a:gd name="connsiteY113" fmla="*/ 503581 h 991853"/>
              <a:gd name="connsiteX114" fmla="*/ 301840 w 1131459"/>
              <a:gd name="connsiteY114" fmla="*/ 317150 h 991853"/>
              <a:gd name="connsiteX115" fmla="*/ 257452 w 1131459"/>
              <a:gd name="connsiteY115" fmla="*/ 423682 h 991853"/>
              <a:gd name="connsiteX116" fmla="*/ 248574 w 1131459"/>
              <a:gd name="connsiteY116" fmla="*/ 334905 h 991853"/>
              <a:gd name="connsiteX117" fmla="*/ 186431 w 1131459"/>
              <a:gd name="connsiteY117" fmla="*/ 441437 h 991853"/>
              <a:gd name="connsiteX118" fmla="*/ 150920 w 1131459"/>
              <a:gd name="connsiteY118" fmla="*/ 414804 h 991853"/>
              <a:gd name="connsiteX119" fmla="*/ 275207 w 1131459"/>
              <a:gd name="connsiteY119" fmla="*/ 15309 h 991853"/>
              <a:gd name="connsiteX120" fmla="*/ 168675 w 1131459"/>
              <a:gd name="connsiteY120" fmla="*/ 281639 h 991853"/>
              <a:gd name="connsiteX121" fmla="*/ 159798 w 1131459"/>
              <a:gd name="connsiteY121" fmla="*/ 210618 h 991853"/>
              <a:gd name="connsiteX122" fmla="*/ 142042 w 1131459"/>
              <a:gd name="connsiteY122" fmla="*/ 246129 h 991853"/>
              <a:gd name="connsiteX123" fmla="*/ 0 w 1131459"/>
              <a:gd name="connsiteY123" fmla="*/ 432560 h 991853"/>
              <a:gd name="connsiteX124" fmla="*/ 44388 w 1131459"/>
              <a:gd name="connsiteY124" fmla="*/ 183985 h 991853"/>
              <a:gd name="connsiteX125" fmla="*/ 8877 w 1131459"/>
              <a:gd name="connsiteY125" fmla="*/ 290517 h 991853"/>
              <a:gd name="connsiteX126" fmla="*/ 71021 w 1131459"/>
              <a:gd name="connsiteY126" fmla="*/ 130719 h 991853"/>
              <a:gd name="connsiteX127" fmla="*/ 88776 w 1131459"/>
              <a:gd name="connsiteY127" fmla="*/ 246129 h 991853"/>
              <a:gd name="connsiteX128" fmla="*/ 124287 w 1131459"/>
              <a:gd name="connsiteY128" fmla="*/ 148474 h 991853"/>
              <a:gd name="connsiteX129" fmla="*/ 168675 w 1131459"/>
              <a:gd name="connsiteY129" fmla="*/ 219496 h 991853"/>
              <a:gd name="connsiteX130" fmla="*/ 204186 w 1131459"/>
              <a:gd name="connsiteY130" fmla="*/ 237251 h 991853"/>
              <a:gd name="connsiteX131" fmla="*/ 275207 w 1131459"/>
              <a:gd name="connsiteY131" fmla="*/ 183985 h 991853"/>
              <a:gd name="connsiteX132" fmla="*/ 355106 w 1131459"/>
              <a:gd name="connsiteY132" fmla="*/ 148474 h 991853"/>
              <a:gd name="connsiteX133" fmla="*/ 337351 w 1131459"/>
              <a:gd name="connsiteY133" fmla="*/ 334905 h 991853"/>
              <a:gd name="connsiteX134" fmla="*/ 390617 w 1131459"/>
              <a:gd name="connsiteY134" fmla="*/ 157352 h 991853"/>
              <a:gd name="connsiteX135" fmla="*/ 390617 w 1131459"/>
              <a:gd name="connsiteY135" fmla="*/ 290517 h 991853"/>
              <a:gd name="connsiteX136" fmla="*/ 435006 w 1131459"/>
              <a:gd name="connsiteY136" fmla="*/ 210618 h 991853"/>
              <a:gd name="connsiteX137" fmla="*/ 470516 w 1131459"/>
              <a:gd name="connsiteY137" fmla="*/ 290517 h 991853"/>
              <a:gd name="connsiteX138" fmla="*/ 461639 w 1131459"/>
              <a:gd name="connsiteY138" fmla="*/ 192863 h 991853"/>
              <a:gd name="connsiteX139" fmla="*/ 426128 w 1131459"/>
              <a:gd name="connsiteY139" fmla="*/ 139597 h 991853"/>
              <a:gd name="connsiteX140" fmla="*/ 346229 w 1131459"/>
              <a:gd name="connsiteY140" fmla="*/ 228373 h 991853"/>
              <a:gd name="connsiteX141" fmla="*/ 266330 w 1131459"/>
              <a:gd name="connsiteY141" fmla="*/ 219496 h 991853"/>
              <a:gd name="connsiteX142" fmla="*/ 257452 w 1131459"/>
              <a:gd name="connsiteY142" fmla="*/ 139597 h 991853"/>
              <a:gd name="connsiteX143" fmla="*/ 213064 w 1131459"/>
              <a:gd name="connsiteY143" fmla="*/ 201740 h 991853"/>
              <a:gd name="connsiteX144" fmla="*/ 133165 w 1131459"/>
              <a:gd name="connsiteY144" fmla="*/ 175107 h 991853"/>
              <a:gd name="connsiteX145" fmla="*/ 150920 w 1131459"/>
              <a:gd name="connsiteY145" fmla="*/ 86331 h 991853"/>
              <a:gd name="connsiteX146" fmla="*/ 115409 w 1131459"/>
              <a:gd name="connsiteY146" fmla="*/ 183985 h 991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Lst>
            <a:rect l="l" t="t" r="r" b="b"/>
            <a:pathLst>
              <a:path w="1131459" h="991853">
                <a:moveTo>
                  <a:pt x="71021" y="157352"/>
                </a:moveTo>
                <a:cubicBezTo>
                  <a:pt x="158436" y="48085"/>
                  <a:pt x="57608" y="160183"/>
                  <a:pt x="88776" y="201740"/>
                </a:cubicBezTo>
                <a:cubicBezTo>
                  <a:pt x="102644" y="220230"/>
                  <a:pt x="149508" y="164817"/>
                  <a:pt x="133165" y="148474"/>
                </a:cubicBezTo>
                <a:cubicBezTo>
                  <a:pt x="116295" y="131604"/>
                  <a:pt x="91736" y="172148"/>
                  <a:pt x="71021" y="183985"/>
                </a:cubicBezTo>
                <a:cubicBezTo>
                  <a:pt x="29906" y="81198"/>
                  <a:pt x="29259" y="126461"/>
                  <a:pt x="44388" y="50820"/>
                </a:cubicBezTo>
                <a:cubicBezTo>
                  <a:pt x="50306" y="71535"/>
                  <a:pt x="43670" y="101880"/>
                  <a:pt x="62143" y="112964"/>
                </a:cubicBezTo>
                <a:cubicBezTo>
                  <a:pt x="74831" y="120577"/>
                  <a:pt x="75038" y="71958"/>
                  <a:pt x="88776" y="77453"/>
                </a:cubicBezTo>
                <a:cubicBezTo>
                  <a:pt x="106153" y="84404"/>
                  <a:pt x="99581" y="113342"/>
                  <a:pt x="106532" y="130719"/>
                </a:cubicBezTo>
                <a:cubicBezTo>
                  <a:pt x="150413" y="240421"/>
                  <a:pt x="104587" y="107133"/>
                  <a:pt x="133165" y="192863"/>
                </a:cubicBezTo>
                <a:cubicBezTo>
                  <a:pt x="159798" y="163271"/>
                  <a:pt x="173652" y="109717"/>
                  <a:pt x="213064" y="104086"/>
                </a:cubicBezTo>
                <a:cubicBezTo>
                  <a:pt x="240072" y="100227"/>
                  <a:pt x="169977" y="194117"/>
                  <a:pt x="195308" y="183985"/>
                </a:cubicBezTo>
                <a:cubicBezTo>
                  <a:pt x="231132" y="169656"/>
                  <a:pt x="236737" y="118882"/>
                  <a:pt x="257452" y="86331"/>
                </a:cubicBezTo>
                <a:cubicBezTo>
                  <a:pt x="245615" y="133678"/>
                  <a:pt x="232915" y="180818"/>
                  <a:pt x="221941" y="228373"/>
                </a:cubicBezTo>
                <a:cubicBezTo>
                  <a:pt x="219837" y="237491"/>
                  <a:pt x="225859" y="209675"/>
                  <a:pt x="230819" y="201740"/>
                </a:cubicBezTo>
                <a:cubicBezTo>
                  <a:pt x="255617" y="162063"/>
                  <a:pt x="284085" y="124801"/>
                  <a:pt x="310718" y="86331"/>
                </a:cubicBezTo>
                <a:cubicBezTo>
                  <a:pt x="243335" y="339014"/>
                  <a:pt x="265856" y="202214"/>
                  <a:pt x="319596" y="148474"/>
                </a:cubicBezTo>
                <a:cubicBezTo>
                  <a:pt x="328223" y="139847"/>
                  <a:pt x="343269" y="142556"/>
                  <a:pt x="355106" y="139597"/>
                </a:cubicBezTo>
                <a:cubicBezTo>
                  <a:pt x="349188" y="186944"/>
                  <a:pt x="328815" y="234693"/>
                  <a:pt x="337351" y="281639"/>
                </a:cubicBezTo>
                <a:cubicBezTo>
                  <a:pt x="340741" y="300282"/>
                  <a:pt x="354282" y="233535"/>
                  <a:pt x="372862" y="237251"/>
                </a:cubicBezTo>
                <a:cubicBezTo>
                  <a:pt x="390513" y="240781"/>
                  <a:pt x="378780" y="272762"/>
                  <a:pt x="381739" y="290517"/>
                </a:cubicBezTo>
                <a:cubicBezTo>
                  <a:pt x="399495" y="275721"/>
                  <a:pt x="433233" y="223085"/>
                  <a:pt x="435006" y="246129"/>
                </a:cubicBezTo>
                <a:cubicBezTo>
                  <a:pt x="439246" y="301249"/>
                  <a:pt x="406713" y="353039"/>
                  <a:pt x="390617" y="405927"/>
                </a:cubicBezTo>
                <a:cubicBezTo>
                  <a:pt x="385977" y="421172"/>
                  <a:pt x="360418" y="460270"/>
                  <a:pt x="372862" y="450315"/>
                </a:cubicBezTo>
                <a:cubicBezTo>
                  <a:pt x="504911" y="344676"/>
                  <a:pt x="362453" y="379485"/>
                  <a:pt x="506027" y="361538"/>
                </a:cubicBezTo>
                <a:cubicBezTo>
                  <a:pt x="421875" y="595293"/>
                  <a:pt x="370529" y="639079"/>
                  <a:pt x="452761" y="556847"/>
                </a:cubicBezTo>
                <a:cubicBezTo>
                  <a:pt x="455720" y="577562"/>
                  <a:pt x="442046" y="626338"/>
                  <a:pt x="461639" y="618991"/>
                </a:cubicBezTo>
                <a:cubicBezTo>
                  <a:pt x="495461" y="606308"/>
                  <a:pt x="518674" y="494455"/>
                  <a:pt x="523782" y="530214"/>
                </a:cubicBezTo>
                <a:cubicBezTo>
                  <a:pt x="531326" y="583026"/>
                  <a:pt x="480978" y="628822"/>
                  <a:pt x="470516" y="681134"/>
                </a:cubicBezTo>
                <a:cubicBezTo>
                  <a:pt x="462972" y="718857"/>
                  <a:pt x="536244" y="542593"/>
                  <a:pt x="514905" y="574602"/>
                </a:cubicBezTo>
                <a:cubicBezTo>
                  <a:pt x="481871" y="624154"/>
                  <a:pt x="461639" y="681134"/>
                  <a:pt x="435006" y="734400"/>
                </a:cubicBezTo>
                <a:cubicBezTo>
                  <a:pt x="440924" y="701849"/>
                  <a:pt x="471113" y="609218"/>
                  <a:pt x="452761" y="636746"/>
                </a:cubicBezTo>
                <a:cubicBezTo>
                  <a:pt x="423169" y="681135"/>
                  <a:pt x="395064" y="734503"/>
                  <a:pt x="399495" y="787667"/>
                </a:cubicBezTo>
                <a:cubicBezTo>
                  <a:pt x="401609" y="813035"/>
                  <a:pt x="440924" y="758074"/>
                  <a:pt x="461639" y="743278"/>
                </a:cubicBezTo>
                <a:cubicBezTo>
                  <a:pt x="487331" y="897443"/>
                  <a:pt x="439893" y="683798"/>
                  <a:pt x="523782" y="707767"/>
                </a:cubicBezTo>
                <a:cubicBezTo>
                  <a:pt x="558045" y="717557"/>
                  <a:pt x="529701" y="778789"/>
                  <a:pt x="532660" y="814300"/>
                </a:cubicBezTo>
                <a:cubicBezTo>
                  <a:pt x="544497" y="799504"/>
                  <a:pt x="550195" y="775903"/>
                  <a:pt x="568171" y="769911"/>
                </a:cubicBezTo>
                <a:cubicBezTo>
                  <a:pt x="578293" y="766537"/>
                  <a:pt x="575256" y="796544"/>
                  <a:pt x="585926" y="796544"/>
                </a:cubicBezTo>
                <a:cubicBezTo>
                  <a:pt x="596596" y="796544"/>
                  <a:pt x="597763" y="778789"/>
                  <a:pt x="603681" y="769911"/>
                </a:cubicBezTo>
                <a:cubicBezTo>
                  <a:pt x="606640" y="808381"/>
                  <a:pt x="578049" y="868066"/>
                  <a:pt x="612559" y="885321"/>
                </a:cubicBezTo>
                <a:cubicBezTo>
                  <a:pt x="712301" y="935192"/>
                  <a:pt x="655415" y="708976"/>
                  <a:pt x="683580" y="849810"/>
                </a:cubicBezTo>
                <a:cubicBezTo>
                  <a:pt x="790715" y="742675"/>
                  <a:pt x="702939" y="802851"/>
                  <a:pt x="754602" y="965220"/>
                </a:cubicBezTo>
                <a:cubicBezTo>
                  <a:pt x="759834" y="981663"/>
                  <a:pt x="784194" y="982975"/>
                  <a:pt x="798990" y="991853"/>
                </a:cubicBezTo>
                <a:cubicBezTo>
                  <a:pt x="852256" y="897158"/>
                  <a:pt x="993145" y="604694"/>
                  <a:pt x="958788" y="707767"/>
                </a:cubicBezTo>
                <a:cubicBezTo>
                  <a:pt x="935114" y="778789"/>
                  <a:pt x="924123" y="855389"/>
                  <a:pt x="887767" y="920832"/>
                </a:cubicBezTo>
                <a:cubicBezTo>
                  <a:pt x="865784" y="960403"/>
                  <a:pt x="902285" y="831283"/>
                  <a:pt x="914400" y="787667"/>
                </a:cubicBezTo>
                <a:cubicBezTo>
                  <a:pt x="917256" y="777386"/>
                  <a:pt x="935529" y="750911"/>
                  <a:pt x="932155" y="761033"/>
                </a:cubicBezTo>
                <a:cubicBezTo>
                  <a:pt x="816716" y="1107347"/>
                  <a:pt x="914400" y="762193"/>
                  <a:pt x="914400" y="743278"/>
                </a:cubicBezTo>
                <a:cubicBezTo>
                  <a:pt x="914400" y="719420"/>
                  <a:pt x="868891" y="827084"/>
                  <a:pt x="878889" y="805422"/>
                </a:cubicBezTo>
                <a:cubicBezTo>
                  <a:pt x="906618" y="745342"/>
                  <a:pt x="929720" y="682077"/>
                  <a:pt x="967666" y="627868"/>
                </a:cubicBezTo>
                <a:cubicBezTo>
                  <a:pt x="985383" y="602558"/>
                  <a:pt x="949521" y="686939"/>
                  <a:pt x="941033" y="716645"/>
                </a:cubicBezTo>
                <a:cubicBezTo>
                  <a:pt x="938462" y="725643"/>
                  <a:pt x="946109" y="698563"/>
                  <a:pt x="949910" y="690012"/>
                </a:cubicBezTo>
                <a:lnTo>
                  <a:pt x="985421" y="610113"/>
                </a:lnTo>
                <a:cubicBezTo>
                  <a:pt x="892075" y="1036836"/>
                  <a:pt x="893084" y="931248"/>
                  <a:pt x="994299" y="743278"/>
                </a:cubicBezTo>
                <a:cubicBezTo>
                  <a:pt x="1006037" y="721480"/>
                  <a:pt x="942977" y="906123"/>
                  <a:pt x="1003176" y="725523"/>
                </a:cubicBezTo>
                <a:cubicBezTo>
                  <a:pt x="1006135" y="743278"/>
                  <a:pt x="1009821" y="760928"/>
                  <a:pt x="1012054" y="778789"/>
                </a:cubicBezTo>
                <a:cubicBezTo>
                  <a:pt x="1015743" y="808299"/>
                  <a:pt x="1012762" y="838970"/>
                  <a:pt x="1020932" y="867566"/>
                </a:cubicBezTo>
                <a:cubicBezTo>
                  <a:pt x="1023503" y="876564"/>
                  <a:pt x="1026334" y="849622"/>
                  <a:pt x="1029809" y="840933"/>
                </a:cubicBezTo>
                <a:cubicBezTo>
                  <a:pt x="1038179" y="820008"/>
                  <a:pt x="1047564" y="799504"/>
                  <a:pt x="1056442" y="778789"/>
                </a:cubicBezTo>
                <a:cubicBezTo>
                  <a:pt x="1062361" y="799504"/>
                  <a:pt x="1053073" y="836708"/>
                  <a:pt x="1074198" y="840933"/>
                </a:cubicBezTo>
                <a:cubicBezTo>
                  <a:pt x="1093664" y="844826"/>
                  <a:pt x="1083076" y="778789"/>
                  <a:pt x="1100831" y="787667"/>
                </a:cubicBezTo>
                <a:cubicBezTo>
                  <a:pt x="1122170" y="798337"/>
                  <a:pt x="1106749" y="835014"/>
                  <a:pt x="1109708" y="858688"/>
                </a:cubicBezTo>
                <a:cubicBezTo>
                  <a:pt x="1112667" y="808381"/>
                  <a:pt x="1150847" y="746481"/>
                  <a:pt x="1118586" y="707767"/>
                </a:cubicBezTo>
                <a:cubicBezTo>
                  <a:pt x="1094849" y="679282"/>
                  <a:pt x="1077045" y="840598"/>
                  <a:pt x="1065320" y="805422"/>
                </a:cubicBezTo>
                <a:cubicBezTo>
                  <a:pt x="1046395" y="748646"/>
                  <a:pt x="1083075" y="687053"/>
                  <a:pt x="1091953" y="627868"/>
                </a:cubicBezTo>
                <a:cubicBezTo>
                  <a:pt x="1083075" y="624909"/>
                  <a:pt x="1072425" y="612901"/>
                  <a:pt x="1065320" y="618991"/>
                </a:cubicBezTo>
                <a:cubicBezTo>
                  <a:pt x="1027058" y="651787"/>
                  <a:pt x="1017809" y="729386"/>
                  <a:pt x="967666" y="734400"/>
                </a:cubicBezTo>
                <a:cubicBezTo>
                  <a:pt x="932209" y="737945"/>
                  <a:pt x="1001741" y="653064"/>
                  <a:pt x="976543" y="627868"/>
                </a:cubicBezTo>
                <a:cubicBezTo>
                  <a:pt x="954696" y="606022"/>
                  <a:pt x="971756" y="738491"/>
                  <a:pt x="949910" y="716645"/>
                </a:cubicBezTo>
                <a:cubicBezTo>
                  <a:pt x="926515" y="693250"/>
                  <a:pt x="990022" y="594602"/>
                  <a:pt x="967666" y="618991"/>
                </a:cubicBezTo>
                <a:cubicBezTo>
                  <a:pt x="914837" y="676623"/>
                  <a:pt x="893407" y="756702"/>
                  <a:pt x="852256" y="823177"/>
                </a:cubicBezTo>
                <a:cubicBezTo>
                  <a:pt x="849141" y="828209"/>
                  <a:pt x="852256" y="805422"/>
                  <a:pt x="852256" y="805422"/>
                </a:cubicBezTo>
                <a:cubicBezTo>
                  <a:pt x="855215" y="772870"/>
                  <a:pt x="890369" y="722384"/>
                  <a:pt x="861134" y="707767"/>
                </a:cubicBezTo>
                <a:cubicBezTo>
                  <a:pt x="833883" y="694142"/>
                  <a:pt x="834356" y="762805"/>
                  <a:pt x="816745" y="787667"/>
                </a:cubicBezTo>
                <a:cubicBezTo>
                  <a:pt x="783888" y="834054"/>
                  <a:pt x="766284" y="911487"/>
                  <a:pt x="710213" y="920832"/>
                </a:cubicBezTo>
                <a:cubicBezTo>
                  <a:pt x="665752" y="928242"/>
                  <a:pt x="743321" y="836859"/>
                  <a:pt x="763479" y="796544"/>
                </a:cubicBezTo>
                <a:cubicBezTo>
                  <a:pt x="779226" y="765049"/>
                  <a:pt x="710213" y="953962"/>
                  <a:pt x="710213" y="903076"/>
                </a:cubicBezTo>
                <a:cubicBezTo>
                  <a:pt x="710213" y="863154"/>
                  <a:pt x="841233" y="647160"/>
                  <a:pt x="674703" y="938587"/>
                </a:cubicBezTo>
                <a:cubicBezTo>
                  <a:pt x="659907" y="932669"/>
                  <a:pt x="645235" y="926427"/>
                  <a:pt x="630314" y="920832"/>
                </a:cubicBezTo>
                <a:cubicBezTo>
                  <a:pt x="621552" y="917546"/>
                  <a:pt x="606433" y="920898"/>
                  <a:pt x="603681" y="911954"/>
                </a:cubicBezTo>
                <a:cubicBezTo>
                  <a:pt x="529481" y="670798"/>
                  <a:pt x="654893" y="910578"/>
                  <a:pt x="559293" y="743278"/>
                </a:cubicBezTo>
                <a:cubicBezTo>
                  <a:pt x="556334" y="728482"/>
                  <a:pt x="565504" y="698890"/>
                  <a:pt x="550415" y="698890"/>
                </a:cubicBezTo>
                <a:cubicBezTo>
                  <a:pt x="531467" y="698890"/>
                  <a:pt x="527236" y="728892"/>
                  <a:pt x="514905" y="743278"/>
                </a:cubicBezTo>
                <a:cubicBezTo>
                  <a:pt x="509458" y="749633"/>
                  <a:pt x="503068" y="755115"/>
                  <a:pt x="497149" y="761033"/>
                </a:cubicBezTo>
                <a:cubicBezTo>
                  <a:pt x="500108" y="734400"/>
                  <a:pt x="531449" y="689608"/>
                  <a:pt x="506027" y="681134"/>
                </a:cubicBezTo>
                <a:cubicBezTo>
                  <a:pt x="473378" y="670251"/>
                  <a:pt x="401284" y="828477"/>
                  <a:pt x="470516" y="690012"/>
                </a:cubicBezTo>
                <a:cubicBezTo>
                  <a:pt x="479394" y="713686"/>
                  <a:pt x="471969" y="758744"/>
                  <a:pt x="497149" y="761033"/>
                </a:cubicBezTo>
                <a:cubicBezTo>
                  <a:pt x="528477" y="763881"/>
                  <a:pt x="542573" y="680606"/>
                  <a:pt x="568171" y="698890"/>
                </a:cubicBezTo>
                <a:cubicBezTo>
                  <a:pt x="642975" y="752322"/>
                  <a:pt x="452860" y="911857"/>
                  <a:pt x="630314" y="734400"/>
                </a:cubicBezTo>
                <a:cubicBezTo>
                  <a:pt x="609600" y="799503"/>
                  <a:pt x="537618" y="868603"/>
                  <a:pt x="568171" y="929709"/>
                </a:cubicBezTo>
                <a:cubicBezTo>
                  <a:pt x="591733" y="976834"/>
                  <a:pt x="613855" y="814084"/>
                  <a:pt x="665825" y="805422"/>
                </a:cubicBezTo>
                <a:cubicBezTo>
                  <a:pt x="700974" y="799564"/>
                  <a:pt x="671744" y="876443"/>
                  <a:pt x="674703" y="911954"/>
                </a:cubicBezTo>
                <a:cubicBezTo>
                  <a:pt x="713173" y="867566"/>
                  <a:pt x="731964" y="787096"/>
                  <a:pt x="790112" y="778789"/>
                </a:cubicBezTo>
                <a:cubicBezTo>
                  <a:pt x="833366" y="772610"/>
                  <a:pt x="797774" y="899063"/>
                  <a:pt x="790112" y="929709"/>
                </a:cubicBezTo>
                <a:cubicBezTo>
                  <a:pt x="803899" y="778057"/>
                  <a:pt x="815177" y="826238"/>
                  <a:pt x="763479" y="885321"/>
                </a:cubicBezTo>
                <a:cubicBezTo>
                  <a:pt x="756453" y="893351"/>
                  <a:pt x="745724" y="897158"/>
                  <a:pt x="736846" y="903076"/>
                </a:cubicBezTo>
                <a:cubicBezTo>
                  <a:pt x="727968" y="876443"/>
                  <a:pt x="736127" y="833974"/>
                  <a:pt x="710213" y="823177"/>
                </a:cubicBezTo>
                <a:cubicBezTo>
                  <a:pt x="392198" y="690672"/>
                  <a:pt x="584351" y="874872"/>
                  <a:pt x="506027" y="796544"/>
                </a:cubicBezTo>
                <a:cubicBezTo>
                  <a:pt x="502613" y="758995"/>
                  <a:pt x="489923" y="600926"/>
                  <a:pt x="479394" y="574602"/>
                </a:cubicBezTo>
                <a:cubicBezTo>
                  <a:pt x="470069" y="551288"/>
                  <a:pt x="443883" y="539091"/>
                  <a:pt x="426128" y="521336"/>
                </a:cubicBezTo>
                <a:cubicBezTo>
                  <a:pt x="423169" y="512458"/>
                  <a:pt x="422616" y="487037"/>
                  <a:pt x="417250" y="494703"/>
                </a:cubicBezTo>
                <a:cubicBezTo>
                  <a:pt x="392953" y="529414"/>
                  <a:pt x="382932" y="572216"/>
                  <a:pt x="363984" y="610113"/>
                </a:cubicBezTo>
                <a:cubicBezTo>
                  <a:pt x="359799" y="618483"/>
                  <a:pt x="367902" y="591415"/>
                  <a:pt x="372862" y="583480"/>
                </a:cubicBezTo>
                <a:cubicBezTo>
                  <a:pt x="397660" y="543803"/>
                  <a:pt x="426128" y="506540"/>
                  <a:pt x="452761" y="468070"/>
                </a:cubicBezTo>
                <a:cubicBezTo>
                  <a:pt x="443883" y="503581"/>
                  <a:pt x="437703" y="539877"/>
                  <a:pt x="426128" y="574602"/>
                </a:cubicBezTo>
                <a:cubicBezTo>
                  <a:pt x="419851" y="593434"/>
                  <a:pt x="391860" y="646192"/>
                  <a:pt x="399495" y="627868"/>
                </a:cubicBezTo>
                <a:cubicBezTo>
                  <a:pt x="436708" y="538557"/>
                  <a:pt x="514905" y="361538"/>
                  <a:pt x="514905" y="361538"/>
                </a:cubicBezTo>
                <a:cubicBezTo>
                  <a:pt x="506027" y="411845"/>
                  <a:pt x="502576" y="463418"/>
                  <a:pt x="488272" y="512459"/>
                </a:cubicBezTo>
                <a:cubicBezTo>
                  <a:pt x="481592" y="535363"/>
                  <a:pt x="475229" y="566578"/>
                  <a:pt x="452761" y="574602"/>
                </a:cubicBezTo>
                <a:cubicBezTo>
                  <a:pt x="424341" y="584752"/>
                  <a:pt x="393576" y="562765"/>
                  <a:pt x="363984" y="556847"/>
                </a:cubicBezTo>
                <a:cubicBezTo>
                  <a:pt x="387658" y="473989"/>
                  <a:pt x="479342" y="382165"/>
                  <a:pt x="435006" y="308272"/>
                </a:cubicBezTo>
                <a:cubicBezTo>
                  <a:pt x="396189" y="243578"/>
                  <a:pt x="394130" y="462778"/>
                  <a:pt x="337351" y="512459"/>
                </a:cubicBezTo>
                <a:cubicBezTo>
                  <a:pt x="301097" y="544181"/>
                  <a:pt x="373432" y="417653"/>
                  <a:pt x="363984" y="370416"/>
                </a:cubicBezTo>
                <a:cubicBezTo>
                  <a:pt x="357191" y="336452"/>
                  <a:pt x="348956" y="440139"/>
                  <a:pt x="328473" y="468070"/>
                </a:cubicBezTo>
                <a:cubicBezTo>
                  <a:pt x="314364" y="487309"/>
                  <a:pt x="287044" y="491744"/>
                  <a:pt x="266330" y="503581"/>
                </a:cubicBezTo>
                <a:cubicBezTo>
                  <a:pt x="278167" y="441437"/>
                  <a:pt x="308826" y="380024"/>
                  <a:pt x="301840" y="317150"/>
                </a:cubicBezTo>
                <a:cubicBezTo>
                  <a:pt x="297592" y="278915"/>
                  <a:pt x="293948" y="411517"/>
                  <a:pt x="257452" y="423682"/>
                </a:cubicBezTo>
                <a:cubicBezTo>
                  <a:pt x="229238" y="433086"/>
                  <a:pt x="251533" y="364497"/>
                  <a:pt x="248574" y="334905"/>
                </a:cubicBezTo>
                <a:cubicBezTo>
                  <a:pt x="227860" y="370416"/>
                  <a:pt x="222368" y="421472"/>
                  <a:pt x="186431" y="441437"/>
                </a:cubicBezTo>
                <a:cubicBezTo>
                  <a:pt x="104980" y="486688"/>
                  <a:pt x="215203" y="286237"/>
                  <a:pt x="150920" y="414804"/>
                </a:cubicBezTo>
                <a:cubicBezTo>
                  <a:pt x="98649" y="257997"/>
                  <a:pt x="162263" y="467086"/>
                  <a:pt x="275207" y="15309"/>
                </a:cubicBezTo>
                <a:cubicBezTo>
                  <a:pt x="298397" y="-77452"/>
                  <a:pt x="168675" y="281639"/>
                  <a:pt x="168675" y="281639"/>
                </a:cubicBezTo>
                <a:cubicBezTo>
                  <a:pt x="165716" y="257965"/>
                  <a:pt x="174113" y="229704"/>
                  <a:pt x="159798" y="210618"/>
                </a:cubicBezTo>
                <a:cubicBezTo>
                  <a:pt x="151857" y="200031"/>
                  <a:pt x="149775" y="235389"/>
                  <a:pt x="142042" y="246129"/>
                </a:cubicBezTo>
                <a:cubicBezTo>
                  <a:pt x="96393" y="309531"/>
                  <a:pt x="47347" y="370416"/>
                  <a:pt x="0" y="432560"/>
                </a:cubicBezTo>
                <a:cubicBezTo>
                  <a:pt x="14796" y="349702"/>
                  <a:pt x="39138" y="267990"/>
                  <a:pt x="44388" y="183985"/>
                </a:cubicBezTo>
                <a:cubicBezTo>
                  <a:pt x="46723" y="146626"/>
                  <a:pt x="-7863" y="323997"/>
                  <a:pt x="8877" y="290517"/>
                </a:cubicBezTo>
                <a:cubicBezTo>
                  <a:pt x="34436" y="239399"/>
                  <a:pt x="50306" y="183985"/>
                  <a:pt x="71021" y="130719"/>
                </a:cubicBezTo>
                <a:cubicBezTo>
                  <a:pt x="76939" y="169189"/>
                  <a:pt x="51851" y="233821"/>
                  <a:pt x="88776" y="246129"/>
                </a:cubicBezTo>
                <a:cubicBezTo>
                  <a:pt x="121636" y="257082"/>
                  <a:pt x="91427" y="159427"/>
                  <a:pt x="124287" y="148474"/>
                </a:cubicBezTo>
                <a:cubicBezTo>
                  <a:pt x="150772" y="139646"/>
                  <a:pt x="153879" y="195822"/>
                  <a:pt x="168675" y="219496"/>
                </a:cubicBezTo>
                <a:cubicBezTo>
                  <a:pt x="236932" y="60229"/>
                  <a:pt x="155878" y="221148"/>
                  <a:pt x="204186" y="237251"/>
                </a:cubicBezTo>
                <a:cubicBezTo>
                  <a:pt x="232260" y="246609"/>
                  <a:pt x="249701" y="198989"/>
                  <a:pt x="275207" y="183985"/>
                </a:cubicBezTo>
                <a:cubicBezTo>
                  <a:pt x="300328" y="169208"/>
                  <a:pt x="328473" y="160311"/>
                  <a:pt x="355106" y="148474"/>
                </a:cubicBezTo>
                <a:cubicBezTo>
                  <a:pt x="349188" y="210618"/>
                  <a:pt x="276790" y="319764"/>
                  <a:pt x="337351" y="334905"/>
                </a:cubicBezTo>
                <a:cubicBezTo>
                  <a:pt x="397296" y="349892"/>
                  <a:pt x="346925" y="113660"/>
                  <a:pt x="390617" y="157352"/>
                </a:cubicBezTo>
                <a:cubicBezTo>
                  <a:pt x="490328" y="257063"/>
                  <a:pt x="311566" y="493789"/>
                  <a:pt x="390617" y="290517"/>
                </a:cubicBezTo>
                <a:cubicBezTo>
                  <a:pt x="401660" y="262121"/>
                  <a:pt x="420210" y="237251"/>
                  <a:pt x="435006" y="210618"/>
                </a:cubicBezTo>
                <a:cubicBezTo>
                  <a:pt x="467528" y="80527"/>
                  <a:pt x="444757" y="135972"/>
                  <a:pt x="470516" y="290517"/>
                </a:cubicBezTo>
                <a:cubicBezTo>
                  <a:pt x="475890" y="322758"/>
                  <a:pt x="470862" y="224220"/>
                  <a:pt x="461639" y="192863"/>
                </a:cubicBezTo>
                <a:cubicBezTo>
                  <a:pt x="455618" y="172391"/>
                  <a:pt x="426128" y="139597"/>
                  <a:pt x="426128" y="139597"/>
                </a:cubicBezTo>
                <a:cubicBezTo>
                  <a:pt x="399495" y="169189"/>
                  <a:pt x="385268" y="236181"/>
                  <a:pt x="346229" y="228373"/>
                </a:cubicBezTo>
                <a:cubicBezTo>
                  <a:pt x="242455" y="207617"/>
                  <a:pt x="461723" y="-49173"/>
                  <a:pt x="266330" y="219496"/>
                </a:cubicBezTo>
                <a:cubicBezTo>
                  <a:pt x="280050" y="41127"/>
                  <a:pt x="291149" y="86644"/>
                  <a:pt x="257452" y="139597"/>
                </a:cubicBezTo>
                <a:cubicBezTo>
                  <a:pt x="243785" y="161073"/>
                  <a:pt x="227860" y="181026"/>
                  <a:pt x="213064" y="201740"/>
                </a:cubicBezTo>
                <a:cubicBezTo>
                  <a:pt x="186431" y="192862"/>
                  <a:pt x="146475" y="199825"/>
                  <a:pt x="133165" y="175107"/>
                </a:cubicBezTo>
                <a:cubicBezTo>
                  <a:pt x="118857" y="148536"/>
                  <a:pt x="177912" y="72835"/>
                  <a:pt x="150920" y="86331"/>
                </a:cubicBezTo>
                <a:cubicBezTo>
                  <a:pt x="119940" y="101821"/>
                  <a:pt x="115409" y="183985"/>
                  <a:pt x="115409" y="183985"/>
                </a:cubicBezTo>
              </a:path>
            </a:pathLst>
          </a:cu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6492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EEF14-9F66-4441-947A-2F13FA47A645}"/>
              </a:ext>
            </a:extLst>
          </p:cNvPr>
          <p:cNvSpPr>
            <a:spLocks noGrp="1"/>
          </p:cNvSpPr>
          <p:nvPr>
            <p:ph type="title"/>
          </p:nvPr>
        </p:nvSpPr>
        <p:spPr/>
        <p:txBody>
          <a:bodyPr>
            <a:normAutofit/>
          </a:bodyPr>
          <a:lstStyle/>
          <a:p>
            <a:r>
              <a:rPr lang="fr-FR" sz="2500">
                <a:latin typeface="Poppins"/>
              </a:rPr>
              <a:t>Définir les populations cibles</a:t>
            </a:r>
            <a:r>
              <a:rPr lang="en-US" sz="2500">
                <a:latin typeface="Poppins"/>
              </a:rPr>
              <a:t>	</a:t>
            </a:r>
          </a:p>
        </p:txBody>
      </p:sp>
      <p:sp>
        <p:nvSpPr>
          <p:cNvPr id="3" name="Content Placeholder 2">
            <a:extLst>
              <a:ext uri="{FF2B5EF4-FFF2-40B4-BE49-F238E27FC236}">
                <a16:creationId xmlns:a16="http://schemas.microsoft.com/office/drawing/2014/main" id="{4D51943C-30AC-49C4-9266-70AA965F2D3E}"/>
              </a:ext>
            </a:extLst>
          </p:cNvPr>
          <p:cNvSpPr>
            <a:spLocks noGrp="1"/>
          </p:cNvSpPr>
          <p:nvPr>
            <p:ph idx="1"/>
          </p:nvPr>
        </p:nvSpPr>
        <p:spPr/>
        <p:txBody>
          <a:bodyPr/>
          <a:lstStyle/>
          <a:p>
            <a:r>
              <a:rPr lang="fr-FR"/>
              <a:t>Les travailleurs de la santé</a:t>
            </a:r>
          </a:p>
          <a:p>
            <a:endParaRPr lang="fr-FR"/>
          </a:p>
          <a:p>
            <a:r>
              <a:rPr lang="fr-FR"/>
              <a:t>Les agents de première ligne</a:t>
            </a:r>
          </a:p>
          <a:p>
            <a:endParaRPr lang="fr-FR"/>
          </a:p>
          <a:p>
            <a:r>
              <a:rPr lang="fr-FR"/>
              <a:t>Les survivants et les contacts (le cas échéant)</a:t>
            </a:r>
          </a:p>
          <a:p>
            <a:endParaRPr lang="fr-FR"/>
          </a:p>
          <a:p>
            <a:pPr marL="0" indent="0">
              <a:buNone/>
            </a:pPr>
            <a:endParaRPr lang="fr-FR"/>
          </a:p>
        </p:txBody>
      </p:sp>
    </p:spTree>
    <p:extLst>
      <p:ext uri="{BB962C8B-B14F-4D97-AF65-F5344CB8AC3E}">
        <p14:creationId xmlns:p14="http://schemas.microsoft.com/office/powerpoint/2010/main" val="1306468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5FA01-FE9D-6E7B-FAAD-FA4C89883835}"/>
              </a:ext>
            </a:extLst>
          </p:cNvPr>
          <p:cNvSpPr>
            <a:spLocks noGrp="1"/>
          </p:cNvSpPr>
          <p:nvPr>
            <p:ph type="title"/>
          </p:nvPr>
        </p:nvSpPr>
        <p:spPr>
          <a:xfrm>
            <a:off x="663485" y="365125"/>
            <a:ext cx="10791453" cy="911324"/>
          </a:xfrm>
        </p:spPr>
        <p:txBody>
          <a:bodyPr vert="horz" lIns="91440" tIns="45720" rIns="91440" bIns="45720" rtlCol="0" anchor="b">
            <a:normAutofit/>
          </a:bodyPr>
          <a:lstStyle/>
          <a:p>
            <a:r>
              <a:rPr lang="fr-FR" sz="2500">
                <a:latin typeface="Poppins"/>
              </a:rPr>
              <a:t>Stratégie de vaccination</a:t>
            </a:r>
            <a:br>
              <a:rPr sz="2500"/>
            </a:br>
            <a:r>
              <a:rPr lang="fr-FR" sz="2500">
                <a:latin typeface="Poppins"/>
              </a:rPr>
              <a:t>Postes fixes et équipes mobiles</a:t>
            </a:r>
          </a:p>
        </p:txBody>
      </p:sp>
      <p:pic>
        <p:nvPicPr>
          <p:cNvPr id="5" name="Content Placeholder 4" descr="A group of people sitting at a table&#10;&#10;Description automatically generated with low confidence">
            <a:extLst>
              <a:ext uri="{FF2B5EF4-FFF2-40B4-BE49-F238E27FC236}">
                <a16:creationId xmlns:a16="http://schemas.microsoft.com/office/drawing/2014/main" id="{5BB1D4FC-FAC5-4FED-A1B4-25AEFBFDA399}"/>
              </a:ext>
            </a:extLst>
          </p:cNvPr>
          <p:cNvPicPr>
            <a:picLocks noGrp="1" noChangeAspect="1"/>
          </p:cNvPicPr>
          <p:nvPr>
            <p:ph idx="1"/>
          </p:nvPr>
        </p:nvPicPr>
        <p:blipFill rotWithShape="1">
          <a:blip r:embed="rId2"/>
          <a:srcRect l="29049" r="1747" b="-3"/>
          <a:stretch/>
        </p:blipFill>
        <p:spPr>
          <a:xfrm>
            <a:off x="3609156" y="2106521"/>
            <a:ext cx="4167281" cy="4516437"/>
          </a:xfrm>
        </p:spPr>
      </p:pic>
      <p:pic>
        <p:nvPicPr>
          <p:cNvPr id="13" name="Picture 12" descr="A picture containing tree, outdoor, ground, shade&#10;&#10;Description automatically generated">
            <a:extLst>
              <a:ext uri="{FF2B5EF4-FFF2-40B4-BE49-F238E27FC236}">
                <a16:creationId xmlns:a16="http://schemas.microsoft.com/office/drawing/2014/main" id="{21873110-9147-47E9-B7E7-3FE101C14181}"/>
              </a:ext>
            </a:extLst>
          </p:cNvPr>
          <p:cNvPicPr>
            <a:picLocks noChangeAspect="1"/>
          </p:cNvPicPr>
          <p:nvPr/>
        </p:nvPicPr>
        <p:blipFill rotWithShape="1">
          <a:blip r:embed="rId3"/>
          <a:srcRect t="21378" r="1" b="8031"/>
          <a:stretch/>
        </p:blipFill>
        <p:spPr>
          <a:xfrm>
            <a:off x="620922" y="4692386"/>
            <a:ext cx="3400801" cy="1800489"/>
          </a:xfrm>
          <a:prstGeom prst="rect">
            <a:avLst/>
          </a:prstGeom>
        </p:spPr>
      </p:pic>
      <p:pic>
        <p:nvPicPr>
          <p:cNvPr id="11" name="Picture 10" descr="A picture containing outdoor, tent, outdoor object, several&#10;&#10;Description automatically generated">
            <a:extLst>
              <a:ext uri="{FF2B5EF4-FFF2-40B4-BE49-F238E27FC236}">
                <a16:creationId xmlns:a16="http://schemas.microsoft.com/office/drawing/2014/main" id="{2B676A29-4A72-48BE-A0FB-BA9E146682D7}"/>
              </a:ext>
            </a:extLst>
          </p:cNvPr>
          <p:cNvPicPr>
            <a:picLocks noChangeAspect="1"/>
          </p:cNvPicPr>
          <p:nvPr/>
        </p:nvPicPr>
        <p:blipFill rotWithShape="1">
          <a:blip r:embed="rId4"/>
          <a:srcRect t="10607" r="1" b="18636"/>
          <a:stretch/>
        </p:blipFill>
        <p:spPr>
          <a:xfrm>
            <a:off x="6531502" y="4048127"/>
            <a:ext cx="3794760" cy="2013804"/>
          </a:xfrm>
          <a:prstGeom prst="rect">
            <a:avLst/>
          </a:prstGeom>
        </p:spPr>
      </p:pic>
      <p:pic>
        <p:nvPicPr>
          <p:cNvPr id="9" name="Picture 8" descr="A picture containing outdoor, tent, outdoor object&#10;&#10;Description automatically generated">
            <a:extLst>
              <a:ext uri="{FF2B5EF4-FFF2-40B4-BE49-F238E27FC236}">
                <a16:creationId xmlns:a16="http://schemas.microsoft.com/office/drawing/2014/main" id="{392400EA-17FB-4807-B355-50D3BB1A59BC}"/>
              </a:ext>
            </a:extLst>
          </p:cNvPr>
          <p:cNvPicPr>
            <a:picLocks noChangeAspect="1"/>
          </p:cNvPicPr>
          <p:nvPr/>
        </p:nvPicPr>
        <p:blipFill rotWithShape="1">
          <a:blip r:embed="rId5"/>
          <a:srcRect l="24981" r="5733" b="-3"/>
          <a:stretch/>
        </p:blipFill>
        <p:spPr>
          <a:xfrm>
            <a:off x="6963034" y="796069"/>
            <a:ext cx="3244144" cy="3511789"/>
          </a:xfrm>
          <a:prstGeom prst="rect">
            <a:avLst/>
          </a:prstGeom>
        </p:spPr>
      </p:pic>
      <p:pic>
        <p:nvPicPr>
          <p:cNvPr id="7" name="Picture 6" descr="A group of people sitting in a room&#10;&#10;Description automatically generated with low confidence">
            <a:extLst>
              <a:ext uri="{FF2B5EF4-FFF2-40B4-BE49-F238E27FC236}">
                <a16:creationId xmlns:a16="http://schemas.microsoft.com/office/drawing/2014/main" id="{18A2C92A-732D-46BE-B321-0B8A620DE5B1}"/>
              </a:ext>
            </a:extLst>
          </p:cNvPr>
          <p:cNvPicPr>
            <a:picLocks noChangeAspect="1"/>
          </p:cNvPicPr>
          <p:nvPr/>
        </p:nvPicPr>
        <p:blipFill rotWithShape="1">
          <a:blip r:embed="rId6"/>
          <a:srcRect t="29357" r="1" b="1"/>
          <a:stretch/>
        </p:blipFill>
        <p:spPr>
          <a:xfrm>
            <a:off x="1059331" y="2212877"/>
            <a:ext cx="2643921" cy="1400810"/>
          </a:xfrm>
          <a:prstGeom prst="rect">
            <a:avLst/>
          </a:prstGeom>
        </p:spPr>
      </p:pic>
      <p:sp>
        <p:nvSpPr>
          <p:cNvPr id="10" name="TextBox 9">
            <a:extLst>
              <a:ext uri="{FF2B5EF4-FFF2-40B4-BE49-F238E27FC236}">
                <a16:creationId xmlns:a16="http://schemas.microsoft.com/office/drawing/2014/main" id="{209347CF-165F-421A-9E50-B4FC408B039C}"/>
              </a:ext>
            </a:extLst>
          </p:cNvPr>
          <p:cNvSpPr txBox="1"/>
          <p:nvPr/>
        </p:nvSpPr>
        <p:spPr>
          <a:xfrm>
            <a:off x="7776437" y="6080187"/>
            <a:ext cx="3164304" cy="338554"/>
          </a:xfrm>
          <a:prstGeom prst="rect">
            <a:avLst/>
          </a:prstGeom>
          <a:noFill/>
        </p:spPr>
        <p:txBody>
          <a:bodyPr wrap="square" rtlCol="0">
            <a:spAutoFit/>
          </a:bodyPr>
          <a:lstStyle/>
          <a:p>
            <a:r>
              <a:rPr lang="fr-FR" sz="1600" i="1"/>
              <a:t>Photos : OMS/Alejandro Costa</a:t>
            </a:r>
          </a:p>
        </p:txBody>
      </p:sp>
    </p:spTree>
    <p:extLst>
      <p:ext uri="{BB962C8B-B14F-4D97-AF65-F5344CB8AC3E}">
        <p14:creationId xmlns:p14="http://schemas.microsoft.com/office/powerpoint/2010/main" val="3839497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98E5A-B1F2-9BDE-FB05-8FD59A948BE9}"/>
              </a:ext>
            </a:extLst>
          </p:cNvPr>
          <p:cNvSpPr>
            <a:spLocks noGrp="1"/>
          </p:cNvSpPr>
          <p:nvPr>
            <p:ph type="title"/>
          </p:nvPr>
        </p:nvSpPr>
        <p:spPr>
          <a:xfrm>
            <a:off x="731520" y="365125"/>
            <a:ext cx="10723418" cy="707217"/>
          </a:xfrm>
        </p:spPr>
        <p:txBody>
          <a:bodyPr>
            <a:normAutofit/>
          </a:bodyPr>
          <a:lstStyle/>
          <a:p>
            <a:r>
              <a:rPr lang="fr-FR">
                <a:latin typeface="Poppins"/>
              </a:rPr>
              <a:t>Organiser le déroulement de la séance de vaccination</a:t>
            </a:r>
          </a:p>
        </p:txBody>
      </p:sp>
      <p:pic>
        <p:nvPicPr>
          <p:cNvPr id="5" name="Picture 4">
            <a:extLst>
              <a:ext uri="{FF2B5EF4-FFF2-40B4-BE49-F238E27FC236}">
                <a16:creationId xmlns:a16="http://schemas.microsoft.com/office/drawing/2014/main" id="{C33E108F-73B0-AA88-9020-F2A6ED0F718B}"/>
              </a:ext>
            </a:extLst>
          </p:cNvPr>
          <p:cNvPicPr>
            <a:picLocks noChangeAspect="1"/>
          </p:cNvPicPr>
          <p:nvPr/>
        </p:nvPicPr>
        <p:blipFill>
          <a:blip r:embed="rId2"/>
          <a:stretch>
            <a:fillRect/>
          </a:stretch>
        </p:blipFill>
        <p:spPr>
          <a:xfrm>
            <a:off x="888400" y="1096327"/>
            <a:ext cx="10415200" cy="5030787"/>
          </a:xfrm>
          <a:prstGeom prst="rect">
            <a:avLst/>
          </a:prstGeom>
        </p:spPr>
      </p:pic>
      <p:sp>
        <p:nvSpPr>
          <p:cNvPr id="3" name="TextBox 2">
            <a:extLst>
              <a:ext uri="{FF2B5EF4-FFF2-40B4-BE49-F238E27FC236}">
                <a16:creationId xmlns:a16="http://schemas.microsoft.com/office/drawing/2014/main" id="{9A52518A-0F3D-436A-B33C-C3628582E0A0}"/>
              </a:ext>
            </a:extLst>
          </p:cNvPr>
          <p:cNvSpPr txBox="1"/>
          <p:nvPr/>
        </p:nvSpPr>
        <p:spPr>
          <a:xfrm>
            <a:off x="8117691" y="5911334"/>
            <a:ext cx="1849348" cy="369332"/>
          </a:xfrm>
          <a:prstGeom prst="rect">
            <a:avLst/>
          </a:prstGeom>
          <a:noFill/>
        </p:spPr>
        <p:txBody>
          <a:bodyPr wrap="square" rtlCol="0">
            <a:spAutoFit/>
          </a:bodyPr>
          <a:lstStyle/>
          <a:p>
            <a:r>
              <a:rPr lang="fr-FR" i="1"/>
              <a:t>Image : OMS</a:t>
            </a:r>
          </a:p>
        </p:txBody>
      </p:sp>
    </p:spTree>
    <p:extLst>
      <p:ext uri="{BB962C8B-B14F-4D97-AF65-F5344CB8AC3E}">
        <p14:creationId xmlns:p14="http://schemas.microsoft.com/office/powerpoint/2010/main" val="943091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104E334-AB52-FC8E-9C80-74F05CE0FC7E}"/>
              </a:ext>
            </a:extLst>
          </p:cNvPr>
          <p:cNvSpPr>
            <a:spLocks noGrp="1"/>
          </p:cNvSpPr>
          <p:nvPr>
            <p:ph idx="1"/>
          </p:nvPr>
        </p:nvSpPr>
        <p:spPr>
          <a:xfrm>
            <a:off x="501812" y="5122295"/>
            <a:ext cx="11195223" cy="1345997"/>
          </a:xfrm>
        </p:spPr>
        <p:txBody>
          <a:bodyPr anchor="ctr">
            <a:normAutofit/>
          </a:bodyPr>
          <a:lstStyle/>
          <a:p>
            <a:pPr marL="0" indent="0">
              <a:buClr>
                <a:schemeClr val="accent1"/>
              </a:buClr>
              <a:buNone/>
            </a:pPr>
            <a:r>
              <a:rPr lang="fr-FR" sz="2000" b="1">
                <a:solidFill>
                  <a:srgbClr val="4472C4"/>
                </a:solidFill>
                <a:latin typeface="Atkinson Hyperlegible"/>
              </a:rPr>
              <a:t>Avant l’arrivée des vaccins, il convient de préparer et d’évaluer la capacité de la chaîne du froid dans le pays.</a:t>
            </a:r>
            <a:endParaRPr lang="fr-FR" sz="2000" b="1">
              <a:solidFill>
                <a:srgbClr val="4472C4"/>
              </a:solidFill>
              <a:latin typeface="Atkinson Hyperlegible" pitchFamily="2" charset="77"/>
              <a:cs typeface="Calibri"/>
            </a:endParaRPr>
          </a:p>
          <a:p>
            <a:pPr marL="0" indent="0">
              <a:buNone/>
            </a:pPr>
            <a:r>
              <a:rPr lang="fr-FR" sz="2000" b="1">
                <a:solidFill>
                  <a:srgbClr val="4472C4"/>
                </a:solidFill>
                <a:latin typeface="Atkinson Hyperlegible"/>
              </a:rPr>
              <a:t>La chaîne du froid doit être maintenue depuis la fabrication jusqu’à l’administration du vaccin.</a:t>
            </a:r>
          </a:p>
          <a:p>
            <a:pPr marL="0" indent="0">
              <a:buNone/>
            </a:pPr>
            <a:endParaRPr lang="fr-FR" sz="1700" b="1">
              <a:solidFill>
                <a:srgbClr val="4472C4"/>
              </a:solidFill>
            </a:endParaRPr>
          </a:p>
        </p:txBody>
      </p:sp>
      <p:pic>
        <p:nvPicPr>
          <p:cNvPr id="8" name="Picture 8" descr="A picture containing chart&#10;&#10;Description automatically generated">
            <a:extLst>
              <a:ext uri="{FF2B5EF4-FFF2-40B4-BE49-F238E27FC236}">
                <a16:creationId xmlns:a16="http://schemas.microsoft.com/office/drawing/2014/main" id="{D5945EB9-1E3D-EB0E-F5AA-EC61CE107149}"/>
              </a:ext>
            </a:extLst>
          </p:cNvPr>
          <p:cNvPicPr>
            <a:picLocks noChangeAspect="1"/>
          </p:cNvPicPr>
          <p:nvPr/>
        </p:nvPicPr>
        <p:blipFill>
          <a:blip r:embed="rId2"/>
          <a:stretch>
            <a:fillRect/>
          </a:stretch>
        </p:blipFill>
        <p:spPr>
          <a:xfrm>
            <a:off x="321334" y="561283"/>
            <a:ext cx="11578085" cy="4268944"/>
          </a:xfrm>
          <a:prstGeom prst="rect">
            <a:avLst/>
          </a:prstGeom>
        </p:spPr>
      </p:pic>
    </p:spTree>
    <p:extLst>
      <p:ext uri="{BB962C8B-B14F-4D97-AF65-F5344CB8AC3E}">
        <p14:creationId xmlns:p14="http://schemas.microsoft.com/office/powerpoint/2010/main" val="16729122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67CB7-68EA-F948-E4CB-B05A7C02EE08}"/>
              </a:ext>
            </a:extLst>
          </p:cNvPr>
          <p:cNvSpPr>
            <a:spLocks noGrp="1"/>
          </p:cNvSpPr>
          <p:nvPr>
            <p:ph type="title"/>
          </p:nvPr>
        </p:nvSpPr>
        <p:spPr>
          <a:xfrm>
            <a:off x="731520" y="365125"/>
            <a:ext cx="10723418" cy="707217"/>
          </a:xfrm>
        </p:spPr>
        <p:txBody>
          <a:bodyPr>
            <a:normAutofit/>
          </a:bodyPr>
          <a:lstStyle/>
          <a:p>
            <a:r>
              <a:rPr lang="fr-FR"/>
              <a:t>Évaluation de la chaîne du froid </a:t>
            </a:r>
          </a:p>
        </p:txBody>
      </p:sp>
      <p:sp>
        <p:nvSpPr>
          <p:cNvPr id="3" name="Content Placeholder 2">
            <a:extLst>
              <a:ext uri="{FF2B5EF4-FFF2-40B4-BE49-F238E27FC236}">
                <a16:creationId xmlns:a16="http://schemas.microsoft.com/office/drawing/2014/main" id="{93B884E0-F65D-1CE0-1486-0486AE7DBAD7}"/>
              </a:ext>
            </a:extLst>
          </p:cNvPr>
          <p:cNvSpPr>
            <a:spLocks noGrp="1"/>
          </p:cNvSpPr>
          <p:nvPr>
            <p:ph idx="1"/>
          </p:nvPr>
        </p:nvSpPr>
        <p:spPr>
          <a:xfrm>
            <a:off x="706582" y="1579418"/>
            <a:ext cx="10748356" cy="4516582"/>
          </a:xfrm>
        </p:spPr>
        <p:txBody>
          <a:bodyPr vert="horz" lIns="91440" tIns="45720" rIns="91440" bIns="45720" rtlCol="0" anchor="t">
            <a:normAutofit fontScale="85000" lnSpcReduction="20000"/>
          </a:bodyPr>
          <a:lstStyle/>
          <a:p>
            <a:r>
              <a:rPr lang="fr-FR"/>
              <a:t>Dresser la liste des capacités et des équipements existants au niveau central où le vaccin sera stocké :</a:t>
            </a:r>
          </a:p>
          <a:p>
            <a:pPr lvl="1"/>
            <a:r>
              <a:rPr lang="fr-FR"/>
              <a:t>Congélateurs : -86°C</a:t>
            </a:r>
            <a:endParaRPr lang="fr-FR">
              <a:ea typeface="Calibri"/>
              <a:cs typeface="Calibri"/>
            </a:endParaRPr>
          </a:p>
          <a:p>
            <a:pPr lvl="1"/>
            <a:r>
              <a:rPr lang="fr-FR"/>
              <a:t>Réfrigérateurs : +2°C/+8°C</a:t>
            </a:r>
          </a:p>
          <a:p>
            <a:pPr lvl="1"/>
            <a:r>
              <a:rPr lang="fr-FR"/>
              <a:t>Vaccin ARKTEK®️ s </a:t>
            </a:r>
          </a:p>
          <a:p>
            <a:pPr lvl="1"/>
            <a:r>
              <a:rPr lang="fr-FR"/>
              <a:t>Chambres froides</a:t>
            </a:r>
          </a:p>
          <a:p>
            <a:pPr lvl="1"/>
            <a:endParaRPr lang="fr-FR"/>
          </a:p>
          <a:p>
            <a:r>
              <a:rPr lang="fr-FR"/>
              <a:t>Vérifier que la chaîne de froid existante présente les caractéristiques suivantes :</a:t>
            </a:r>
          </a:p>
          <a:p>
            <a:pPr lvl="1"/>
            <a:r>
              <a:rPr lang="fr-FR"/>
              <a:t>Fiabilité de l’alimentation électrique, générateurs de secours, procédures opérationnelles normalisées (PON) pour déplacer le vaccin en cas de perturbation de l’alimentation électrique.</a:t>
            </a:r>
          </a:p>
          <a:p>
            <a:pPr lvl="1"/>
            <a:r>
              <a:rPr lang="fr-FR"/>
              <a:t>Surveillance continue de la température et système d’alarme, PON en cas d’écarts de température</a:t>
            </a:r>
          </a:p>
          <a:p>
            <a:pPr lvl="1"/>
            <a:r>
              <a:rPr lang="fr-FR"/>
              <a:t>Procédures d’accès sécurisé</a:t>
            </a:r>
          </a:p>
          <a:p>
            <a:endParaRPr lang="fr-FR"/>
          </a:p>
          <a:p>
            <a:r>
              <a:rPr lang="fr-FR"/>
              <a:t>Si le ICG fournit du matériel pour la chaîne du froid, un logisticien de l’OMS sera envoyé pour aider à la mise en place de la chaîne du froid lors de son expédition.</a:t>
            </a:r>
          </a:p>
          <a:p>
            <a:endParaRPr lang="fr-FR"/>
          </a:p>
          <a:p>
            <a:endParaRPr lang="fr-FR"/>
          </a:p>
          <a:p>
            <a:endParaRPr lang="fr-FR"/>
          </a:p>
        </p:txBody>
      </p:sp>
    </p:spTree>
    <p:extLst>
      <p:ext uri="{BB962C8B-B14F-4D97-AF65-F5344CB8AC3E}">
        <p14:creationId xmlns:p14="http://schemas.microsoft.com/office/powerpoint/2010/main" val="3165986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104EF57-FC43-44A5-F1FB-DDA2CB481E80}"/>
              </a:ext>
            </a:extLst>
          </p:cNvPr>
          <p:cNvSpPr>
            <a:spLocks noGrp="1"/>
          </p:cNvSpPr>
          <p:nvPr>
            <p:ph type="title"/>
          </p:nvPr>
        </p:nvSpPr>
        <p:spPr>
          <a:xfrm>
            <a:off x="731520" y="365125"/>
            <a:ext cx="10723418" cy="707217"/>
          </a:xfrm>
        </p:spPr>
        <p:txBody>
          <a:bodyPr>
            <a:normAutofit/>
          </a:bodyPr>
          <a:lstStyle/>
          <a:p>
            <a:r>
              <a:rPr lang="fr-FR" sz="2500"/>
              <a:t>Transport – du pôle central aux pôles secondaires</a:t>
            </a:r>
          </a:p>
        </p:txBody>
      </p:sp>
      <p:sp>
        <p:nvSpPr>
          <p:cNvPr id="3" name="Content Placeholder 2">
            <a:extLst>
              <a:ext uri="{FF2B5EF4-FFF2-40B4-BE49-F238E27FC236}">
                <a16:creationId xmlns:a16="http://schemas.microsoft.com/office/drawing/2014/main" id="{2104E334-AB52-FC8E-9C80-74F05CE0FC7E}"/>
              </a:ext>
            </a:extLst>
          </p:cNvPr>
          <p:cNvSpPr>
            <a:spLocks noGrp="1"/>
          </p:cNvSpPr>
          <p:nvPr>
            <p:ph idx="1"/>
          </p:nvPr>
        </p:nvSpPr>
        <p:spPr>
          <a:xfrm>
            <a:off x="5036234" y="1579563"/>
            <a:ext cx="6419166" cy="4516437"/>
          </a:xfrm>
        </p:spPr>
        <p:txBody>
          <a:bodyPr vert="horz" lIns="91440" tIns="45720" rIns="91440" bIns="45720" rtlCol="0" anchor="t">
            <a:normAutofit/>
          </a:bodyPr>
          <a:lstStyle/>
          <a:p>
            <a:endParaRPr lang="fr-FR"/>
          </a:p>
          <a:p>
            <a:r>
              <a:rPr lang="fr-FR"/>
              <a:t>Des boîtes isothermes avec de la glace sèche ou ARKTEK sont utilisées pour transporter les vaccins du niveau central vers au niveau secondaires (tels que les bureaux des districts sanitaires) ou directement vers les sites de vaccination.</a:t>
            </a:r>
          </a:p>
          <a:p>
            <a:endParaRPr lang="fr-FR"/>
          </a:p>
          <a:p>
            <a:r>
              <a:rPr lang="fr-FR"/>
              <a:t>Le vaccin peut être conservé jusqu’à 5 jours à une température ≤ -60°C dans un ARKTEK.</a:t>
            </a:r>
          </a:p>
          <a:p>
            <a:endParaRPr lang="fr-FR"/>
          </a:p>
        </p:txBody>
      </p:sp>
      <p:pic>
        <p:nvPicPr>
          <p:cNvPr id="13" name="Picture 12" descr="A picture containing green&#10;&#10;Description automatically generated">
            <a:extLst>
              <a:ext uri="{FF2B5EF4-FFF2-40B4-BE49-F238E27FC236}">
                <a16:creationId xmlns:a16="http://schemas.microsoft.com/office/drawing/2014/main" id="{A1FB0169-8810-49D8-A991-802FE89C68ED}"/>
              </a:ext>
            </a:extLst>
          </p:cNvPr>
          <p:cNvPicPr>
            <a:picLocks noChangeAspect="1"/>
          </p:cNvPicPr>
          <p:nvPr/>
        </p:nvPicPr>
        <p:blipFill>
          <a:blip r:embed="rId2"/>
          <a:stretch>
            <a:fillRect/>
          </a:stretch>
        </p:blipFill>
        <p:spPr>
          <a:xfrm rot="5400000">
            <a:off x="284472" y="1734902"/>
            <a:ext cx="4903142" cy="4018868"/>
          </a:xfrm>
          <a:prstGeom prst="rect">
            <a:avLst/>
          </a:prstGeom>
        </p:spPr>
      </p:pic>
      <p:sp>
        <p:nvSpPr>
          <p:cNvPr id="2" name="TextBox 1">
            <a:extLst>
              <a:ext uri="{FF2B5EF4-FFF2-40B4-BE49-F238E27FC236}">
                <a16:creationId xmlns:a16="http://schemas.microsoft.com/office/drawing/2014/main" id="{0E1A0133-CDE6-4F97-8388-312FF2D840EA}"/>
              </a:ext>
            </a:extLst>
          </p:cNvPr>
          <p:cNvSpPr txBox="1"/>
          <p:nvPr/>
        </p:nvSpPr>
        <p:spPr>
          <a:xfrm>
            <a:off x="726609" y="6320589"/>
            <a:ext cx="4150191" cy="369332"/>
          </a:xfrm>
          <a:prstGeom prst="rect">
            <a:avLst/>
          </a:prstGeom>
          <a:noFill/>
        </p:spPr>
        <p:txBody>
          <a:bodyPr wrap="square" rtlCol="0">
            <a:spAutoFit/>
          </a:bodyPr>
          <a:lstStyle/>
          <a:p>
            <a:r>
              <a:rPr lang="fr-FR" i="1"/>
              <a:t>Photo : OMS/Alejandro Costa</a:t>
            </a:r>
          </a:p>
        </p:txBody>
      </p:sp>
    </p:spTree>
    <p:extLst>
      <p:ext uri="{BB962C8B-B14F-4D97-AF65-F5344CB8AC3E}">
        <p14:creationId xmlns:p14="http://schemas.microsoft.com/office/powerpoint/2010/main" val="69690089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A4B5CC9EDF221409618B2DF695DB40D" ma:contentTypeVersion="18" ma:contentTypeDescription="Create a new document." ma:contentTypeScope="" ma:versionID="30f1c54b7ce6f8c87a0b9d34cb992982">
  <xsd:schema xmlns:xsd="http://www.w3.org/2001/XMLSchema" xmlns:xs="http://www.w3.org/2001/XMLSchema" xmlns:p="http://schemas.microsoft.com/office/2006/metadata/properties" xmlns:ns2="9538e8e8-37da-4099-8b53-4520a2e56b40" xmlns:ns3="9293c628-f351-476b-bac4-4ac2b9a0ab84" targetNamespace="http://schemas.microsoft.com/office/2006/metadata/properties" ma:root="true" ma:fieldsID="2aa6c65805fe350010fa4cf46e56e689" ns2:_="" ns3:_="">
    <xsd:import namespace="9538e8e8-37da-4099-8b53-4520a2e56b40"/>
    <xsd:import namespace="9293c628-f351-476b-bac4-4ac2b9a0ab8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Loca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538e8e8-37da-4099-8b53-4520a2e56b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aa4eac88-8ae6-4a96-90c7-97bc93c844ef"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Location" ma:index="24" nillable="true" ma:displayName="Location" ma:indexed="true" ma:internalName="MediaServiceLocation"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293c628-f351-476b-bac4-4ac2b9a0ab84"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fd81e0e0-83b1-40b3-a78c-514a3eb937cf}" ma:internalName="TaxCatchAll" ma:showField="CatchAllData" ma:web="9293c628-f351-476b-bac4-4ac2b9a0ab8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9538e8e8-37da-4099-8b53-4520a2e56b40">
      <Terms xmlns="http://schemas.microsoft.com/office/infopath/2007/PartnerControls"/>
    </lcf76f155ced4ddcb4097134ff3c332f>
    <TaxCatchAll xmlns="9293c628-f351-476b-bac4-4ac2b9a0ab84" xsi:nil="true"/>
  </documentManagement>
</p:properties>
</file>

<file path=customXml/itemProps1.xml><?xml version="1.0" encoding="utf-8"?>
<ds:datastoreItem xmlns:ds="http://schemas.openxmlformats.org/officeDocument/2006/customXml" ds:itemID="{5CCEDD89-6A7D-4E3F-866B-545060878AB6}"/>
</file>

<file path=customXml/itemProps2.xml><?xml version="1.0" encoding="utf-8"?>
<ds:datastoreItem xmlns:ds="http://schemas.openxmlformats.org/officeDocument/2006/customXml" ds:itemID="{5F94BF8E-E25A-43D2-B930-45276BC00DD6}">
  <ds:schemaRefs>
    <ds:schemaRef ds:uri="http://schemas.microsoft.com/sharepoint/v3/contenttype/forms"/>
  </ds:schemaRefs>
</ds:datastoreItem>
</file>

<file path=customXml/itemProps3.xml><?xml version="1.0" encoding="utf-8"?>
<ds:datastoreItem xmlns:ds="http://schemas.openxmlformats.org/officeDocument/2006/customXml" ds:itemID="{8D8664B2-0B86-4808-BF8F-AE4507F58045}">
  <ds:schemaRefs>
    <ds:schemaRef ds:uri="98184aec-5d5c-4d51-9609-2849b427f9aa"/>
    <ds:schemaRef ds:uri="ef476ba7-88f1-463e-b521-01ac1cac474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2221</Words>
  <Application>Microsoft Office PowerPoint</Application>
  <PresentationFormat>Widescreen</PresentationFormat>
  <Paragraphs>179</Paragraphs>
  <Slides>26</Slides>
  <Notes>10</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26</vt:i4>
      </vt:variant>
    </vt:vector>
  </HeadingPairs>
  <TitlesOfParts>
    <vt:vector size="34" baseType="lpstr">
      <vt:lpstr>Arial</vt:lpstr>
      <vt:lpstr>Atkinson Hyperlegible</vt:lpstr>
      <vt:lpstr>Calibri</vt:lpstr>
      <vt:lpstr>Calibri Light</vt:lpstr>
      <vt:lpstr>Poppins</vt:lpstr>
      <vt:lpstr>Office Theme</vt:lpstr>
      <vt:lpstr>Custom Design</vt:lpstr>
      <vt:lpstr>think-cell Slide</vt:lpstr>
      <vt:lpstr>Considérations pratiques concernant la vaccination contre le virus Ebola</vt:lpstr>
      <vt:lpstr>Carte des risques ; stratégies de préparation et de riposte, notamment le plan d’urgence national </vt:lpstr>
      <vt:lpstr>Définir où se situe le risque : Sélection de la zone géographique</vt:lpstr>
      <vt:lpstr>Définir les populations cibles </vt:lpstr>
      <vt:lpstr>Stratégie de vaccination Postes fixes et équipes mobiles</vt:lpstr>
      <vt:lpstr>Organiser le déroulement de la séance de vaccination</vt:lpstr>
      <vt:lpstr>PowerPoint Presentation</vt:lpstr>
      <vt:lpstr>Évaluation de la chaîne du froid </vt:lpstr>
      <vt:lpstr>Transport – du pôle central aux pôles secondaires</vt:lpstr>
      <vt:lpstr>Transport - du pôle secondaire au site de vaccination</vt:lpstr>
      <vt:lpstr>Dimensionnement de la chaîne de froid</vt:lpstr>
      <vt:lpstr>Pharmacovigilance vaccinale</vt:lpstr>
      <vt:lpstr>Surveillance active </vt:lpstr>
      <vt:lpstr>Surveillance passive </vt:lpstr>
      <vt:lpstr>Quels sont les événements à notifier ?</vt:lpstr>
      <vt:lpstr>Après la vaccination contre Ebola</vt:lpstr>
      <vt:lpstr>Notification</vt:lpstr>
      <vt:lpstr>Tenue des registres</vt:lpstr>
      <vt:lpstr>Données sur les vaccinations : envisager la transmission électronique des données</vt:lpstr>
      <vt:lpstr>Principales considérations relatives à la collecte de données</vt:lpstr>
      <vt:lpstr>Outils de collecte de données - formulaire d’enregistrement des vaccinations</vt:lpstr>
      <vt:lpstr>Sources courantes d’erreurs dans la collecte et la saisie des données</vt:lpstr>
      <vt:lpstr>Exercice : Évaluer la qualité des données</vt:lpstr>
      <vt:lpstr>Comment avons-nous procédé ?</vt:lpstr>
      <vt:lpstr>Comment avons-nous procédé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VACCINATION STRATEGIES TO CONTROL EBOLA OUTBREAKS</dc:title>
  <dc:creator>Ranil A</dc:creator>
  <cp:lastModifiedBy>DOSHI, Reena Hemendra</cp:lastModifiedBy>
  <cp:revision>2</cp:revision>
  <dcterms:created xsi:type="dcterms:W3CDTF">2022-06-01T01:04:46Z</dcterms:created>
  <dcterms:modified xsi:type="dcterms:W3CDTF">2024-09-12T11:44:58Z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0x010100B76C6EFECECB3B40A1855139B6796B96</vt:lpwstr>
  </property>
  <property fmtid="{D5CDD505-2E9C-101B-9397-08002B2CF9AE}" pid="3" name="MediaServiceImageTags">
    <vt:lpwstr/>
  </property>
</Properties>
</file>

<file path=docProps/thumbnail.jpeg>
</file>